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57" r:id="rId7"/>
    <p:sldId id="258" r:id="rId8"/>
    <p:sldId id="259" r:id="rId9"/>
    <p:sldId id="260"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elmontcreative.co/"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pexels.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yVHZq28k3A"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www.youtube.com/watch?v=DPSs1IxiDs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E62A-24C9-43F6-B8B4-8C2073226A87}"/>
              </a:ext>
            </a:extLst>
          </p:cNvPr>
          <p:cNvSpPr>
            <a:spLocks noGrp="1"/>
          </p:cNvSpPr>
          <p:nvPr>
            <p:ph type="ctrTitle"/>
          </p:nvPr>
        </p:nvSpPr>
        <p:spPr>
          <a:xfrm>
            <a:off x="1154955" y="2080620"/>
            <a:ext cx="8825658" cy="3329581"/>
          </a:xfrm>
        </p:spPr>
        <p:txBody>
          <a:bodyPr/>
          <a:lstStyle/>
          <a:p>
            <a:r>
              <a:rPr lang="en-GB" dirty="0"/>
              <a:t>Graphic Designer Digital Artist</a:t>
            </a:r>
            <a:br>
              <a:rPr lang="en-GB" dirty="0"/>
            </a:br>
            <a:br>
              <a:rPr lang="en-GB" dirty="0"/>
            </a:br>
            <a:r>
              <a:rPr lang="en-GB" dirty="0" err="1"/>
              <a:t>Magdiel</a:t>
            </a:r>
            <a:r>
              <a:rPr lang="en-GB" dirty="0"/>
              <a:t> Lopez</a:t>
            </a:r>
          </a:p>
        </p:txBody>
      </p:sp>
    </p:spTree>
    <p:extLst>
      <p:ext uri="{BB962C8B-B14F-4D97-AF65-F5344CB8AC3E}">
        <p14:creationId xmlns:p14="http://schemas.microsoft.com/office/powerpoint/2010/main" val="115338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D051-B71E-4682-83BB-16ABFC2E6416}"/>
              </a:ext>
            </a:extLst>
          </p:cNvPr>
          <p:cNvSpPr>
            <a:spLocks noGrp="1"/>
          </p:cNvSpPr>
          <p:nvPr>
            <p:ph type="title"/>
          </p:nvPr>
        </p:nvSpPr>
        <p:spPr>
          <a:xfrm>
            <a:off x="6458608" y="690032"/>
            <a:ext cx="4215915" cy="681568"/>
          </a:xfrm>
        </p:spPr>
        <p:txBody>
          <a:bodyPr/>
          <a:lstStyle/>
          <a:p>
            <a:r>
              <a:rPr lang="en-GB" dirty="0" err="1"/>
              <a:t>Magdiel</a:t>
            </a:r>
            <a:r>
              <a:rPr lang="en-GB" dirty="0"/>
              <a:t> Lopez</a:t>
            </a:r>
          </a:p>
        </p:txBody>
      </p:sp>
      <p:sp>
        <p:nvSpPr>
          <p:cNvPr id="4" name="Text Placeholder 3">
            <a:extLst>
              <a:ext uri="{FF2B5EF4-FFF2-40B4-BE49-F238E27FC236}">
                <a16:creationId xmlns:a16="http://schemas.microsoft.com/office/drawing/2014/main" id="{91EB61C4-BC55-424B-B0E9-3E6B3846F1E9}"/>
              </a:ext>
            </a:extLst>
          </p:cNvPr>
          <p:cNvSpPr>
            <a:spLocks noGrp="1"/>
          </p:cNvSpPr>
          <p:nvPr>
            <p:ph type="body" sz="half" idx="2"/>
          </p:nvPr>
        </p:nvSpPr>
        <p:spPr>
          <a:xfrm>
            <a:off x="6096000" y="1781503"/>
            <a:ext cx="5775434" cy="4611214"/>
          </a:xfrm>
        </p:spPr>
        <p:txBody>
          <a:bodyPr>
            <a:normAutofit/>
          </a:bodyPr>
          <a:lstStyle/>
          <a:p>
            <a:r>
              <a:rPr lang="en-US" altLang="en-US" sz="1800" dirty="0">
                <a:solidFill>
                  <a:schemeClr val="tx1">
                    <a:lumMod val="75000"/>
                  </a:schemeClr>
                </a:solidFill>
                <a:latin typeface="Spacegrotesk"/>
              </a:rPr>
              <a:t>Born in Havana Cuba, </a:t>
            </a:r>
            <a:r>
              <a:rPr lang="en-US" altLang="en-US" sz="1800" dirty="0" err="1">
                <a:solidFill>
                  <a:schemeClr val="tx1">
                    <a:lumMod val="75000"/>
                  </a:schemeClr>
                </a:solidFill>
                <a:latin typeface="Spacegrotesk"/>
              </a:rPr>
              <a:t>Magdiel</a:t>
            </a:r>
            <a:r>
              <a:rPr lang="en-US" altLang="en-US" sz="1800" dirty="0">
                <a:solidFill>
                  <a:schemeClr val="tx1">
                    <a:lumMod val="75000"/>
                  </a:schemeClr>
                </a:solidFill>
                <a:latin typeface="Spacegrotesk"/>
              </a:rPr>
              <a:t> Lopez was 15 when he moved to the US. Lopez self-trained as a designer. His work is inspired by growing up surrounded by </a:t>
            </a:r>
            <a:r>
              <a:rPr lang="en-US" altLang="en-US" sz="1800" dirty="0" err="1">
                <a:solidFill>
                  <a:schemeClr val="tx1">
                    <a:lumMod val="75000"/>
                  </a:schemeClr>
                </a:solidFill>
                <a:latin typeface="Spacegrotesk"/>
              </a:rPr>
              <a:t>colourful</a:t>
            </a:r>
            <a:r>
              <a:rPr lang="en-US" altLang="en-US" sz="1800" dirty="0">
                <a:solidFill>
                  <a:schemeClr val="tx1">
                    <a:lumMod val="75000"/>
                  </a:schemeClr>
                </a:solidFill>
                <a:latin typeface="Spacegrotesk"/>
              </a:rPr>
              <a:t> Cuban culture. </a:t>
            </a:r>
          </a:p>
          <a:p>
            <a:br>
              <a:rPr lang="en-US" altLang="en-US" sz="1800" dirty="0">
                <a:solidFill>
                  <a:schemeClr val="tx1">
                    <a:lumMod val="75000"/>
                  </a:schemeClr>
                </a:solidFill>
                <a:latin typeface="Spacegrotesk"/>
              </a:rPr>
            </a:br>
            <a:r>
              <a:rPr lang="en-US" altLang="en-US" sz="1800" dirty="0" err="1">
                <a:solidFill>
                  <a:schemeClr val="tx1">
                    <a:lumMod val="75000"/>
                  </a:schemeClr>
                </a:solidFill>
                <a:latin typeface="Spacegrotesk"/>
              </a:rPr>
              <a:t>Magdiel</a:t>
            </a:r>
            <a:r>
              <a:rPr lang="en-US" altLang="en-US" sz="1800" dirty="0">
                <a:solidFill>
                  <a:schemeClr val="tx1">
                    <a:lumMod val="75000"/>
                  </a:schemeClr>
                </a:solidFill>
                <a:latin typeface="Spacegrotesk"/>
              </a:rPr>
              <a:t>  created a series called “A Poster A Day” — releasing one piece of artwork on his Instagram everyday for 365 days. Which ultimately lead his work to be featured in the New York Times, Cosmopolitan, Entrepreneur, and </a:t>
            </a:r>
            <a:r>
              <a:rPr lang="en-US" altLang="en-US" sz="1800" dirty="0" err="1">
                <a:solidFill>
                  <a:schemeClr val="tx1">
                    <a:lumMod val="75000"/>
                  </a:schemeClr>
                </a:solidFill>
                <a:latin typeface="Spacegrotesk"/>
              </a:rPr>
              <a:t>Awwwards</a:t>
            </a:r>
            <a:r>
              <a:rPr lang="en-US" altLang="en-US" sz="1800" dirty="0">
                <a:solidFill>
                  <a:schemeClr val="tx1">
                    <a:lumMod val="75000"/>
                  </a:schemeClr>
                </a:solidFill>
                <a:latin typeface="Spacegrotesk"/>
              </a:rPr>
              <a:t>. </a:t>
            </a:r>
          </a:p>
          <a:p>
            <a:br>
              <a:rPr lang="en-US" altLang="en-US" sz="1800" dirty="0">
                <a:solidFill>
                  <a:schemeClr val="tx1">
                    <a:lumMod val="75000"/>
                  </a:schemeClr>
                </a:solidFill>
                <a:latin typeface="Spacegrotesk"/>
              </a:rPr>
            </a:br>
            <a:r>
              <a:rPr lang="en-US" altLang="en-US" sz="1800" dirty="0" err="1">
                <a:solidFill>
                  <a:schemeClr val="tx1">
                    <a:lumMod val="75000"/>
                  </a:schemeClr>
                </a:solidFill>
                <a:latin typeface="Spacegrotesk"/>
              </a:rPr>
              <a:t>Magdiel</a:t>
            </a:r>
            <a:r>
              <a:rPr lang="en-US" altLang="en-US" sz="1800" dirty="0">
                <a:solidFill>
                  <a:schemeClr val="tx1">
                    <a:lumMod val="75000"/>
                  </a:schemeClr>
                </a:solidFill>
                <a:latin typeface="Spacegrotesk"/>
              </a:rPr>
              <a:t> lives in Dallas Texas where he runs his own creative agency, Belmont Creative. </a:t>
            </a:r>
            <a:r>
              <a:rPr lang="en-US" altLang="en-US" sz="1800" u="sng" dirty="0">
                <a:solidFill>
                  <a:schemeClr val="tx1">
                    <a:lumMod val="75000"/>
                  </a:schemeClr>
                </a:solidFill>
                <a:latin typeface="Spacegrotesk"/>
                <a:hlinkClick r:id="rId2">
                  <a:extLst>
                    <a:ext uri="{A12FA001-AC4F-418D-AE19-62706E023703}">
                      <ahyp:hlinkClr xmlns:ahyp="http://schemas.microsoft.com/office/drawing/2018/hyperlinkcolor" val="tx"/>
                    </a:ext>
                  </a:extLst>
                </a:hlinkClick>
              </a:rPr>
              <a:t>Belmont Creative</a:t>
            </a:r>
            <a:r>
              <a:rPr lang="en-US" altLang="en-US" sz="1800" dirty="0">
                <a:solidFill>
                  <a:schemeClr val="tx1">
                    <a:lumMod val="75000"/>
                  </a:schemeClr>
                </a:solidFill>
                <a:latin typeface="Spacegrotesk"/>
              </a:rPr>
              <a:t>.</a:t>
            </a:r>
            <a:endParaRPr lang="en-US" altLang="en-US" sz="1800" dirty="0">
              <a:solidFill>
                <a:schemeClr val="tx1">
                  <a:lumMod val="75000"/>
                </a:schemeClr>
              </a:solidFill>
              <a:latin typeface="Arial" panose="020B0604020202020204" pitchFamily="34" charset="0"/>
            </a:endParaRPr>
          </a:p>
          <a:p>
            <a:endParaRPr lang="en-GB" dirty="0"/>
          </a:p>
        </p:txBody>
      </p:sp>
      <p:sp>
        <p:nvSpPr>
          <p:cNvPr id="5" name="AutoShape 1" descr="https://uploads-ssl.webflow.com/5eae9f6a85c94f6e39ae956c/5eb52c7e090054da8be3176e_logo-stamp.svg">
            <a:extLst>
              <a:ext uri="{FF2B5EF4-FFF2-40B4-BE49-F238E27FC236}">
                <a16:creationId xmlns:a16="http://schemas.microsoft.com/office/drawing/2014/main" id="{98947CE7-72AA-4851-804F-09076FD4F6FC}"/>
              </a:ext>
            </a:extLst>
          </p:cNvPr>
          <p:cNvSpPr>
            <a:spLocks noChangeAspect="1" noChangeArrowheads="1"/>
          </p:cNvSpPr>
          <p:nvPr/>
        </p:nvSpPr>
        <p:spPr bwMode="auto">
          <a:xfrm>
            <a:off x="0" y="-1"/>
            <a:ext cx="304800" cy="28278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2">
            <a:extLst>
              <a:ext uri="{FF2B5EF4-FFF2-40B4-BE49-F238E27FC236}">
                <a16:creationId xmlns:a16="http://schemas.microsoft.com/office/drawing/2014/main" id="{ABE58A70-DD14-4FBE-BDAD-FB134A0225CE}"/>
              </a:ext>
            </a:extLst>
          </p:cNvPr>
          <p:cNvSpPr>
            <a:spLocks noChangeArrowheads="1"/>
          </p:cNvSpPr>
          <p:nvPr/>
        </p:nvSpPr>
        <p:spPr bwMode="auto">
          <a:xfrm>
            <a:off x="7150100" y="7505701"/>
            <a:ext cx="2400300"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pacegrotesk"/>
              </a:rPr>
              <a:t>Born in Havana Cuba, </a:t>
            </a:r>
            <a:r>
              <a:rPr kumimoji="0" lang="en-US" altLang="en-US" sz="1000" b="0" i="0" u="none" strike="noStrike" cap="none" normalizeH="0" baseline="0" dirty="0" err="1">
                <a:ln>
                  <a:noFill/>
                </a:ln>
                <a:solidFill>
                  <a:srgbClr val="000000"/>
                </a:solidFill>
                <a:effectLst/>
                <a:latin typeface="Spacegrotesk"/>
              </a:rPr>
              <a:t>Magdiel</a:t>
            </a:r>
            <a:r>
              <a:rPr kumimoji="0" lang="en-US" altLang="en-US" sz="1000" b="0" i="0" u="none" strike="noStrike" cap="none" normalizeH="0" baseline="0" dirty="0">
                <a:ln>
                  <a:noFill/>
                </a:ln>
                <a:solidFill>
                  <a:srgbClr val="000000"/>
                </a:solidFill>
                <a:effectLst/>
                <a:latin typeface="Spacegrotesk"/>
              </a:rPr>
              <a:t> Lopez spent his childhood years inspired by the colorful culture that surrounded him. Naturally, such upbringing played an integral part in forming Lopez’s keen sense of style, art and design, which can be realized in his works today.</a:t>
            </a:r>
            <a:br>
              <a:rPr kumimoji="0" lang="en-US" altLang="en-US" sz="1000" b="0" i="0" u="none" strike="noStrike" cap="none" normalizeH="0" baseline="0" dirty="0">
                <a:ln>
                  <a:noFill/>
                </a:ln>
                <a:solidFill>
                  <a:srgbClr val="000000"/>
                </a:solidFill>
                <a:effectLst/>
                <a:latin typeface="Spacegrotesk"/>
              </a:rPr>
            </a:br>
            <a:br>
              <a:rPr kumimoji="0" lang="en-US" altLang="en-US" sz="1000" b="0" i="0" u="none" strike="noStrike" cap="none" normalizeH="0" baseline="0" dirty="0">
                <a:ln>
                  <a:noFill/>
                </a:ln>
                <a:solidFill>
                  <a:srgbClr val="000000"/>
                </a:solidFill>
                <a:effectLst/>
                <a:latin typeface="Spacegrotesk"/>
              </a:rPr>
            </a:br>
            <a:r>
              <a:rPr kumimoji="0" lang="en-US" altLang="en-US" sz="1000" b="0" i="0" u="none" strike="noStrike" cap="none" normalizeH="0" baseline="0" dirty="0">
                <a:ln>
                  <a:noFill/>
                </a:ln>
                <a:solidFill>
                  <a:srgbClr val="000000"/>
                </a:solidFill>
                <a:effectLst/>
                <a:latin typeface="Spacegrotesk"/>
              </a:rPr>
              <a:t>Looking for freedom and a better life, Lopez moved to the United States at fifteen, where he continued working on his skill for the next 10 years privately.</a:t>
            </a:r>
            <a:br>
              <a:rPr kumimoji="0" lang="en-US" altLang="en-US" sz="1000" b="0" i="0" u="none" strike="noStrike" cap="none" normalizeH="0" baseline="0" dirty="0">
                <a:ln>
                  <a:noFill/>
                </a:ln>
                <a:solidFill>
                  <a:srgbClr val="000000"/>
                </a:solidFill>
                <a:effectLst/>
                <a:latin typeface="Spacegrotesk"/>
              </a:rPr>
            </a:br>
            <a:br>
              <a:rPr kumimoji="0" lang="en-US" altLang="en-US" sz="1000" b="0" i="0" u="none" strike="noStrike" cap="none" normalizeH="0" baseline="0" dirty="0">
                <a:ln>
                  <a:noFill/>
                </a:ln>
                <a:solidFill>
                  <a:srgbClr val="000000"/>
                </a:solidFill>
                <a:effectLst/>
                <a:latin typeface="Spacegrotesk"/>
              </a:rPr>
            </a:br>
            <a:r>
              <a:rPr kumimoji="0" lang="en-US" altLang="en-US" sz="1000" b="0" i="0" u="none" strike="noStrike" cap="none" normalizeH="0" baseline="0" dirty="0" err="1">
                <a:ln>
                  <a:noFill/>
                </a:ln>
                <a:solidFill>
                  <a:srgbClr val="000000"/>
                </a:solidFill>
                <a:effectLst/>
                <a:latin typeface="Spacegrotesk"/>
              </a:rPr>
              <a:t>Magdiel</a:t>
            </a:r>
            <a:r>
              <a:rPr kumimoji="0" lang="en-US" altLang="en-US" sz="1000" b="0" i="0" u="none" strike="noStrike" cap="none" normalizeH="0" baseline="0" dirty="0">
                <a:ln>
                  <a:noFill/>
                </a:ln>
                <a:solidFill>
                  <a:srgbClr val="000000"/>
                </a:solidFill>
                <a:effectLst/>
                <a:latin typeface="Spacegrotesk"/>
              </a:rPr>
              <a:t> decided to reveal his work in a series called “A Poster A Day” — releasing one piece of artwork on his Instagram everyday for 365 days. Each day garnered more attention from a global audience, ultimately leading </a:t>
            </a:r>
            <a:r>
              <a:rPr kumimoji="0" lang="en-US" altLang="en-US" sz="1000" b="0" i="0" u="none" strike="noStrike" cap="none" normalizeH="0" baseline="0" dirty="0" err="1">
                <a:ln>
                  <a:noFill/>
                </a:ln>
                <a:solidFill>
                  <a:srgbClr val="000000"/>
                </a:solidFill>
                <a:effectLst/>
                <a:latin typeface="Spacegrotesk"/>
              </a:rPr>
              <a:t>Magdiel</a:t>
            </a:r>
            <a:r>
              <a:rPr kumimoji="0" lang="en-US" altLang="en-US" sz="1000" b="0" i="0" u="none" strike="noStrike" cap="none" normalizeH="0" baseline="0" dirty="0">
                <a:ln>
                  <a:noFill/>
                </a:ln>
                <a:solidFill>
                  <a:srgbClr val="000000"/>
                </a:solidFill>
                <a:effectLst/>
                <a:latin typeface="Spacegrotesk"/>
              </a:rPr>
              <a:t> to be featured by the New York Times, Cosmopolitan, Entrepreneur, and </a:t>
            </a:r>
            <a:r>
              <a:rPr kumimoji="0" lang="en-US" altLang="en-US" sz="1000" b="0" i="0" u="none" strike="noStrike" cap="none" normalizeH="0" baseline="0" dirty="0" err="1">
                <a:ln>
                  <a:noFill/>
                </a:ln>
                <a:solidFill>
                  <a:srgbClr val="000000"/>
                </a:solidFill>
                <a:effectLst/>
                <a:latin typeface="Spacegrotesk"/>
              </a:rPr>
              <a:t>Awwwards</a:t>
            </a:r>
            <a:r>
              <a:rPr kumimoji="0" lang="en-US" altLang="en-US" sz="1000" b="0" i="0" u="none" strike="noStrike" cap="none" normalizeH="0" baseline="0" dirty="0">
                <a:ln>
                  <a:noFill/>
                </a:ln>
                <a:solidFill>
                  <a:srgbClr val="000000"/>
                </a:solidFill>
                <a:effectLst/>
                <a:latin typeface="Spacegrotesk"/>
              </a:rPr>
              <a:t>. To date, </a:t>
            </a:r>
            <a:r>
              <a:rPr kumimoji="0" lang="en-US" altLang="en-US" sz="1000" b="0" i="0" u="none" strike="noStrike" cap="none" normalizeH="0" baseline="0" dirty="0" err="1">
                <a:ln>
                  <a:noFill/>
                </a:ln>
                <a:solidFill>
                  <a:srgbClr val="000000"/>
                </a:solidFill>
                <a:effectLst/>
                <a:latin typeface="Spacegrotesk"/>
              </a:rPr>
              <a:t>Magdiel</a:t>
            </a:r>
            <a:r>
              <a:rPr kumimoji="0" lang="en-US" altLang="en-US" sz="1000" b="0" i="0" u="none" strike="noStrike" cap="none" normalizeH="0" baseline="0" dirty="0">
                <a:ln>
                  <a:noFill/>
                </a:ln>
                <a:solidFill>
                  <a:srgbClr val="000000"/>
                </a:solidFill>
                <a:effectLst/>
                <a:latin typeface="Spacegrotesk"/>
              </a:rPr>
              <a:t> has worked with several brands such as Apple, Nike, Absolute Vodka, MTV, Warner Brothers, etc., and currently has a partnership with Adobe as a design mentor and creative. </a:t>
            </a:r>
            <a:br>
              <a:rPr kumimoji="0" lang="en-US" altLang="en-US" sz="1000" b="0" i="0" u="none" strike="noStrike" cap="none" normalizeH="0" baseline="0" dirty="0">
                <a:ln>
                  <a:noFill/>
                </a:ln>
                <a:solidFill>
                  <a:srgbClr val="000000"/>
                </a:solidFill>
                <a:effectLst/>
                <a:latin typeface="Spacegrotesk"/>
              </a:rPr>
            </a:br>
            <a:br>
              <a:rPr kumimoji="0" lang="en-US" altLang="en-US" sz="1000" b="0" i="0" u="none" strike="noStrike" cap="none" normalizeH="0" baseline="0" dirty="0">
                <a:ln>
                  <a:noFill/>
                </a:ln>
                <a:solidFill>
                  <a:srgbClr val="000000"/>
                </a:solidFill>
                <a:effectLst/>
                <a:latin typeface="Spacegrotesk"/>
              </a:rPr>
            </a:br>
            <a:r>
              <a:rPr kumimoji="0" lang="en-US" altLang="en-US" sz="1000" b="0" i="0" u="none" strike="noStrike" cap="none" normalizeH="0" baseline="0" dirty="0" err="1">
                <a:ln>
                  <a:noFill/>
                </a:ln>
                <a:solidFill>
                  <a:srgbClr val="000000"/>
                </a:solidFill>
                <a:effectLst/>
                <a:latin typeface="Spacegrotesk"/>
              </a:rPr>
              <a:t>Magdiel</a:t>
            </a:r>
            <a:r>
              <a:rPr kumimoji="0" lang="en-US" altLang="en-US" sz="1000" b="0" i="0" u="none" strike="noStrike" cap="none" normalizeH="0" baseline="0" dirty="0">
                <a:ln>
                  <a:noFill/>
                </a:ln>
                <a:solidFill>
                  <a:srgbClr val="000000"/>
                </a:solidFill>
                <a:effectLst/>
                <a:latin typeface="Spacegrotesk"/>
              </a:rPr>
              <a:t> lives in Dallas Texas where he runs his own creative agency, Belmont Creative. </a:t>
            </a:r>
            <a:r>
              <a:rPr kumimoji="0" lang="en-US" altLang="en-US" sz="1000" b="0" i="0" u="sng" strike="noStrike" cap="none" normalizeH="0" baseline="0" dirty="0">
                <a:ln>
                  <a:noFill/>
                </a:ln>
                <a:solidFill>
                  <a:srgbClr val="000000"/>
                </a:solidFill>
                <a:effectLst/>
                <a:latin typeface="Spacegrotesk"/>
                <a:hlinkClick r:id="rId2"/>
              </a:rPr>
              <a:t>Belmont Creative</a:t>
            </a:r>
            <a:r>
              <a:rPr kumimoji="0" lang="en-US" altLang="en-US" sz="1000" b="0" i="0" u="none" strike="noStrike" cap="none" normalizeH="0" baseline="0" dirty="0">
                <a:ln>
                  <a:noFill/>
                </a:ln>
                <a:solidFill>
                  <a:srgbClr val="000000"/>
                </a:solidFill>
                <a:effectLst/>
                <a:latin typeface="Spacegrotesk"/>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4" name="Picture 4" descr="A Poster A Day - Magdiel Lopez — Sodium Burn Creative">
            <a:extLst>
              <a:ext uri="{FF2B5EF4-FFF2-40B4-BE49-F238E27FC236}">
                <a16:creationId xmlns:a16="http://schemas.microsoft.com/office/drawing/2014/main" id="{B3D738AB-87E8-4641-8D10-4C48D4F838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6485" y="601133"/>
            <a:ext cx="4438178" cy="592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0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ide The Mind of Magdiel Lopez on Apr 16, 2020">
            <a:extLst>
              <a:ext uri="{FF2B5EF4-FFF2-40B4-BE49-F238E27FC236}">
                <a16:creationId xmlns:a16="http://schemas.microsoft.com/office/drawing/2014/main" id="{A794B4C0-18DA-4A3A-9EC7-99D5B2175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4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diel Lopez on Behance">
            <a:extLst>
              <a:ext uri="{FF2B5EF4-FFF2-40B4-BE49-F238E27FC236}">
                <a16:creationId xmlns:a16="http://schemas.microsoft.com/office/drawing/2014/main" id="{D5C2EF9E-0234-4158-897A-0185E46B9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593" y="718426"/>
            <a:ext cx="3465417" cy="27105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diel Lopez — About">
            <a:extLst>
              <a:ext uri="{FF2B5EF4-FFF2-40B4-BE49-F238E27FC236}">
                <a16:creationId xmlns:a16="http://schemas.microsoft.com/office/drawing/2014/main" id="{7386C8EF-8C0D-47C9-97F5-DA2C0F1EA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7175" cy="6781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diel Lopez — About">
            <a:extLst>
              <a:ext uri="{FF2B5EF4-FFF2-40B4-BE49-F238E27FC236}">
                <a16:creationId xmlns:a16="http://schemas.microsoft.com/office/drawing/2014/main" id="{4C567C92-456B-4BAC-A5E6-5EC1B8E76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2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st, Present , Future N.323 by Magdiellop on Inspirationde">
            <a:extLst>
              <a:ext uri="{FF2B5EF4-FFF2-40B4-BE49-F238E27FC236}">
                <a16:creationId xmlns:a16="http://schemas.microsoft.com/office/drawing/2014/main" id="{1BCACE52-2955-4F7B-ABBC-27D1B313F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265"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gdiel Lopez poster design, In God We Trust | Graphic design posters,  Graphic design art, Graphic design trends">
            <a:extLst>
              <a:ext uri="{FF2B5EF4-FFF2-40B4-BE49-F238E27FC236}">
                <a16:creationId xmlns:a16="http://schemas.microsoft.com/office/drawing/2014/main" id="{3F03CED8-4195-43CE-B375-07EF87551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8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4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gdiel Lopez on Behance">
            <a:extLst>
              <a:ext uri="{FF2B5EF4-FFF2-40B4-BE49-F238E27FC236}">
                <a16:creationId xmlns:a16="http://schemas.microsoft.com/office/drawing/2014/main" id="{4958B170-A108-417E-960B-DDD2BBF2B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14" y="345550"/>
            <a:ext cx="6087898" cy="47618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aphic Design - A Poster Every Day - Magdiel Lopez | Campfire">
            <a:extLst>
              <a:ext uri="{FF2B5EF4-FFF2-40B4-BE49-F238E27FC236}">
                <a16:creationId xmlns:a16="http://schemas.microsoft.com/office/drawing/2014/main" id="{9BEB2EB8-2564-4AF0-9239-1567C7813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50" y="0"/>
            <a:ext cx="5137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9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9E3E-ED39-443C-9198-C192DC1BE067}"/>
              </a:ext>
            </a:extLst>
          </p:cNvPr>
          <p:cNvSpPr>
            <a:spLocks noGrp="1"/>
          </p:cNvSpPr>
          <p:nvPr>
            <p:ph type="title"/>
          </p:nvPr>
        </p:nvSpPr>
        <p:spPr/>
        <p:txBody>
          <a:bodyPr/>
          <a:lstStyle/>
          <a:p>
            <a:r>
              <a:rPr lang="en-GB" dirty="0"/>
              <a:t>How to make a sliced portrait in the style of </a:t>
            </a:r>
            <a:r>
              <a:rPr lang="en-GB" dirty="0" err="1"/>
              <a:t>Magdiel</a:t>
            </a:r>
            <a:r>
              <a:rPr lang="en-GB" dirty="0"/>
              <a:t> Lopez</a:t>
            </a:r>
          </a:p>
        </p:txBody>
      </p:sp>
      <p:sp>
        <p:nvSpPr>
          <p:cNvPr id="3" name="Content Placeholder 2">
            <a:extLst>
              <a:ext uri="{FF2B5EF4-FFF2-40B4-BE49-F238E27FC236}">
                <a16:creationId xmlns:a16="http://schemas.microsoft.com/office/drawing/2014/main" id="{17529BEA-02A7-4F6D-BEF5-CD6CE48AC32D}"/>
              </a:ext>
            </a:extLst>
          </p:cNvPr>
          <p:cNvSpPr>
            <a:spLocks noGrp="1"/>
          </p:cNvSpPr>
          <p:nvPr>
            <p:ph sz="half" idx="1"/>
          </p:nvPr>
        </p:nvSpPr>
        <p:spPr>
          <a:xfrm>
            <a:off x="593634" y="2412124"/>
            <a:ext cx="6548146" cy="4195763"/>
          </a:xfrm>
        </p:spPr>
        <p:txBody>
          <a:bodyPr>
            <a:normAutofit/>
          </a:bodyPr>
          <a:lstStyle/>
          <a:p>
            <a:r>
              <a:rPr lang="en-GB" dirty="0"/>
              <a:t>You will need an image to manipulate. (You can use the picture on the next slide if you don’t have one. Or find a copyright-free image here: </a:t>
            </a:r>
            <a:r>
              <a:rPr lang="en-GB" dirty="0">
                <a:hlinkClick r:id="rId2"/>
              </a:rPr>
              <a:t>https://www.pexels.com/</a:t>
            </a:r>
            <a:endParaRPr lang="en-GB" dirty="0"/>
          </a:p>
          <a:p>
            <a:endParaRPr lang="en-GB" dirty="0"/>
          </a:p>
          <a:p>
            <a:r>
              <a:rPr lang="en-GB" dirty="0"/>
              <a:t>I recommend you take hand written notes. This will help you remember, record and allow you to refer back to later. </a:t>
            </a:r>
          </a:p>
          <a:p>
            <a:endParaRPr lang="en-GB" dirty="0"/>
          </a:p>
          <a:p>
            <a:r>
              <a:rPr lang="en-GB" dirty="0"/>
              <a:t>Consider your colour scheme and how the final image will look.</a:t>
            </a:r>
          </a:p>
          <a:p>
            <a:endParaRPr lang="en-GB" dirty="0"/>
          </a:p>
        </p:txBody>
      </p:sp>
      <p:pic>
        <p:nvPicPr>
          <p:cNvPr id="7" name="Picture 2" descr="Magdiel Lopez on Behance">
            <a:extLst>
              <a:ext uri="{FF2B5EF4-FFF2-40B4-BE49-F238E27FC236}">
                <a16:creationId xmlns:a16="http://schemas.microsoft.com/office/drawing/2014/main" id="{3689C616-3C8D-4905-8FBF-DD49632E9E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03413" y="2412124"/>
            <a:ext cx="4169335" cy="326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5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nochrome Photography of Girl Smiling">
            <a:extLst>
              <a:ext uri="{FF2B5EF4-FFF2-40B4-BE49-F238E27FC236}">
                <a16:creationId xmlns:a16="http://schemas.microsoft.com/office/drawing/2014/main" id="{6245B95C-2F29-4984-A682-7F9B52288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30484C-7113-4F40-A80B-34A6D069E899}"/>
              </a:ext>
            </a:extLst>
          </p:cNvPr>
          <p:cNvSpPr/>
          <p:nvPr/>
        </p:nvSpPr>
        <p:spPr>
          <a:xfrm>
            <a:off x="5144814" y="1582340"/>
            <a:ext cx="6096000" cy="4801314"/>
          </a:xfrm>
          <a:prstGeom prst="rect">
            <a:avLst/>
          </a:prstGeom>
        </p:spPr>
        <p:txBody>
          <a:bodyPr>
            <a:spAutoFit/>
          </a:bodyPr>
          <a:lstStyle/>
          <a:p>
            <a:r>
              <a:rPr lang="en-GB" dirty="0"/>
              <a:t>Like all things in Photoshop there are several different ways to achieve the exact same result. </a:t>
            </a:r>
          </a:p>
          <a:p>
            <a:endParaRPr lang="en-GB" dirty="0"/>
          </a:p>
          <a:p>
            <a:endParaRPr lang="en-GB" dirty="0"/>
          </a:p>
          <a:p>
            <a:r>
              <a:rPr lang="en-GB" dirty="0"/>
              <a:t>Watch both videos to help you decide which method you prefer to use. </a:t>
            </a:r>
          </a:p>
          <a:p>
            <a:r>
              <a:rPr lang="en-GB" dirty="0"/>
              <a:t>This one uses an alternative to Photoshop called Photopea.com</a:t>
            </a:r>
          </a:p>
          <a:p>
            <a:r>
              <a:rPr lang="en-GB" dirty="0">
                <a:hlinkClick r:id="rId3"/>
              </a:rPr>
              <a:t>https://www.youtube.com/watch?v=VyVHZq28k3A</a:t>
            </a:r>
            <a:endParaRPr lang="en-GB" dirty="0"/>
          </a:p>
          <a:p>
            <a:endParaRPr lang="en-GB" dirty="0"/>
          </a:p>
          <a:p>
            <a:r>
              <a:rPr lang="en-GB" dirty="0"/>
              <a:t>This links shows you a different way to get the exact same effect: </a:t>
            </a:r>
            <a:r>
              <a:rPr lang="en-GB" dirty="0">
                <a:hlinkClick r:id="rId4"/>
              </a:rPr>
              <a:t>https://www.youtube.com/watch?v=DPSs1IxiDsM</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2362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42516-942C-4DDA-89B4-3B9CB4DD6AD4}"/>
              </a:ext>
            </a:extLst>
          </p:cNvPr>
          <p:cNvSpPr txBox="1"/>
          <p:nvPr/>
        </p:nvSpPr>
        <p:spPr>
          <a:xfrm>
            <a:off x="430926" y="351416"/>
            <a:ext cx="5202621" cy="5632311"/>
          </a:xfrm>
          <a:prstGeom prst="rect">
            <a:avLst/>
          </a:prstGeom>
          <a:noFill/>
        </p:spPr>
        <p:txBody>
          <a:bodyPr wrap="square" rtlCol="0">
            <a:spAutoFit/>
          </a:bodyPr>
          <a:lstStyle/>
          <a:p>
            <a:r>
              <a:rPr lang="en-GB" dirty="0"/>
              <a:t>Save a copy of your finished artwork to these places:</a:t>
            </a:r>
          </a:p>
          <a:p>
            <a:endParaRPr lang="en-GB" dirty="0"/>
          </a:p>
          <a:p>
            <a:pPr marL="342900" indent="-342900">
              <a:buFont typeface="+mj-lt"/>
              <a:buAutoNum type="arabicPeriod"/>
            </a:pPr>
            <a:r>
              <a:rPr lang="en-GB" dirty="0"/>
              <a:t>Your </a:t>
            </a:r>
            <a:r>
              <a:rPr lang="en-GB" dirty="0" err="1"/>
              <a:t>weebly</a:t>
            </a:r>
            <a:endParaRPr lang="en-GB" dirty="0"/>
          </a:p>
          <a:p>
            <a:pPr marL="342900" indent="-342900">
              <a:buFont typeface="+mj-lt"/>
              <a:buAutoNum type="arabicPeriod"/>
            </a:pPr>
            <a:endParaRPr lang="en-GB" dirty="0"/>
          </a:p>
          <a:p>
            <a:pPr marL="342900" indent="-342900">
              <a:buFont typeface="+mj-lt"/>
              <a:buAutoNum type="arabicPeriod"/>
            </a:pPr>
            <a:r>
              <a:rPr lang="en-GB" dirty="0"/>
              <a:t>In Teams Class Notebook to our Gallery Page in the Collaboration Space folder</a:t>
            </a:r>
          </a:p>
          <a:p>
            <a:pPr marL="342900" indent="-342900">
              <a:buFont typeface="+mj-lt"/>
              <a:buAutoNum type="arabicPeriod"/>
            </a:pPr>
            <a:endParaRPr lang="en-GB" dirty="0"/>
          </a:p>
          <a:p>
            <a:pPr marL="342900" indent="-342900">
              <a:buFont typeface="+mj-lt"/>
              <a:buAutoNum type="arabicPeriod"/>
            </a:pPr>
            <a:r>
              <a:rPr lang="en-GB" dirty="0"/>
              <a:t>And also in Teams Notebook to your own named folder.</a:t>
            </a:r>
          </a:p>
          <a:p>
            <a:pPr marL="342900" indent="-342900">
              <a:buFont typeface="+mj-lt"/>
              <a:buAutoNum type="arabicPeriod"/>
            </a:pPr>
            <a:endParaRPr lang="en-GB" dirty="0"/>
          </a:p>
          <a:p>
            <a:r>
              <a:rPr lang="en-GB" dirty="0"/>
              <a:t>During this tutorial you used the </a:t>
            </a:r>
          </a:p>
          <a:p>
            <a:r>
              <a:rPr lang="en-GB" dirty="0"/>
              <a:t>following tools:</a:t>
            </a:r>
          </a:p>
          <a:p>
            <a:endParaRPr lang="en-GB" dirty="0"/>
          </a:p>
          <a:p>
            <a:pPr marL="285750" indent="-285750">
              <a:buFont typeface="Arial" panose="020B0604020202020204" pitchFamily="34" charset="0"/>
              <a:buChar char="•"/>
            </a:pPr>
            <a:r>
              <a:rPr lang="en-GB" dirty="0"/>
              <a:t>Selections</a:t>
            </a:r>
          </a:p>
          <a:p>
            <a:pPr marL="285750" indent="-285750">
              <a:buFont typeface="Arial" panose="020B0604020202020204" pitchFamily="34" charset="0"/>
              <a:buChar char="•"/>
            </a:pPr>
            <a:r>
              <a:rPr lang="en-GB" dirty="0"/>
              <a:t>Layers</a:t>
            </a:r>
          </a:p>
          <a:p>
            <a:pPr marL="285750" indent="-285750">
              <a:buFont typeface="Arial" panose="020B0604020202020204" pitchFamily="34" charset="0"/>
              <a:buChar char="•"/>
            </a:pPr>
            <a:r>
              <a:rPr lang="en-GB" dirty="0"/>
              <a:t>Masks</a:t>
            </a:r>
          </a:p>
          <a:p>
            <a:pPr marL="285750" indent="-285750">
              <a:buFont typeface="Arial" panose="020B0604020202020204" pitchFamily="34" charset="0"/>
              <a:buChar char="•"/>
            </a:pPr>
            <a:r>
              <a:rPr lang="en-GB" dirty="0"/>
              <a:t>Transform</a:t>
            </a:r>
          </a:p>
          <a:p>
            <a:pPr marL="342900" indent="-342900">
              <a:buFont typeface="+mj-lt"/>
              <a:buAutoNum type="arabicPeriod"/>
            </a:pPr>
            <a:endParaRPr lang="en-GB" dirty="0"/>
          </a:p>
          <a:p>
            <a:endParaRPr lang="en-GB" dirty="0"/>
          </a:p>
        </p:txBody>
      </p:sp>
      <p:sp>
        <p:nvSpPr>
          <p:cNvPr id="3" name="TextBox 2">
            <a:extLst>
              <a:ext uri="{FF2B5EF4-FFF2-40B4-BE49-F238E27FC236}">
                <a16:creationId xmlns:a16="http://schemas.microsoft.com/office/drawing/2014/main" id="{04434335-EF5F-4DC9-A130-687700F0EFF1}"/>
              </a:ext>
            </a:extLst>
          </p:cNvPr>
          <p:cNvSpPr txBox="1"/>
          <p:nvPr/>
        </p:nvSpPr>
        <p:spPr>
          <a:xfrm>
            <a:off x="6558454" y="2013409"/>
            <a:ext cx="4871545" cy="3139321"/>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dirty="0"/>
              <a:t>I look forward to seeing your finished artworks done in the style of</a:t>
            </a:r>
            <a:r>
              <a:rPr lang="en-GB" sz="3600" dirty="0"/>
              <a:t> </a:t>
            </a:r>
            <a:r>
              <a:rPr lang="en-GB" sz="3600" dirty="0" err="1"/>
              <a:t>Magdiel</a:t>
            </a:r>
            <a:r>
              <a:rPr lang="en-GB" sz="3600" dirty="0"/>
              <a:t> Lopez.</a:t>
            </a:r>
          </a:p>
          <a:p>
            <a:endParaRPr lang="en-GB" sz="3600" dirty="0"/>
          </a:p>
          <a:p>
            <a:pPr marL="285750" indent="-285750">
              <a:buFont typeface="Arial" panose="020B0604020202020204" pitchFamily="34" charset="0"/>
              <a:buChar char="•"/>
            </a:pPr>
            <a:endParaRPr lang="en-GB" dirty="0"/>
          </a:p>
          <a:p>
            <a:r>
              <a:rPr lang="en-GB" dirty="0"/>
              <a:t>Ms Brem.</a:t>
            </a:r>
          </a:p>
          <a:p>
            <a:endParaRPr lang="en-GB" dirty="0"/>
          </a:p>
        </p:txBody>
      </p:sp>
    </p:spTree>
    <p:extLst>
      <p:ext uri="{BB962C8B-B14F-4D97-AF65-F5344CB8AC3E}">
        <p14:creationId xmlns:p14="http://schemas.microsoft.com/office/powerpoint/2010/main" val="3173950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1A07ED6CFE334EB977BBEE2C54133F" ma:contentTypeVersion="13" ma:contentTypeDescription="Create a new document." ma:contentTypeScope="" ma:versionID="a2e1b1a344e89214e80e1e26ee7fce37">
  <xsd:schema xmlns:xsd="http://www.w3.org/2001/XMLSchema" xmlns:xs="http://www.w3.org/2001/XMLSchema" xmlns:p="http://schemas.microsoft.com/office/2006/metadata/properties" xmlns:ns3="5b260ba0-27aa-43cb-8afd-ed1e1ca3fc87" xmlns:ns4="d818396b-ba31-4922-8109-e6161840d98a" targetNamespace="http://schemas.microsoft.com/office/2006/metadata/properties" ma:root="true" ma:fieldsID="58f494cccf5de39d2f731b22d5fa8567" ns3:_="" ns4:_="">
    <xsd:import namespace="5b260ba0-27aa-43cb-8afd-ed1e1ca3fc87"/>
    <xsd:import namespace="d818396b-ba31-4922-8109-e6161840d9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60ba0-27aa-43cb-8afd-ed1e1ca3f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8396b-ba31-4922-8109-e6161840d9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A91ECE-FDCE-4CBD-BC31-F2BE76233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260ba0-27aa-43cb-8afd-ed1e1ca3fc87"/>
    <ds:schemaRef ds:uri="d818396b-ba31-4922-8109-e6161840d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2DC7AC-8680-4075-8817-5897C01FF2F7}">
  <ds:schemaRefs>
    <ds:schemaRef ds:uri="http://schemas.microsoft.com/sharepoint/v3/contenttype/forms"/>
  </ds:schemaRefs>
</ds:datastoreItem>
</file>

<file path=customXml/itemProps3.xml><?xml version="1.0" encoding="utf-8"?>
<ds:datastoreItem xmlns:ds="http://schemas.openxmlformats.org/officeDocument/2006/customXml" ds:itemID="{8DBFF3B6-AE36-40DA-B5DB-42F395CD9239}">
  <ds:schemaRefs>
    <ds:schemaRef ds:uri="http://schemas.microsoft.com/office/infopath/2007/PartnerControls"/>
    <ds:schemaRef ds:uri="http://schemas.microsoft.com/office/2006/documentManagement/types"/>
    <ds:schemaRef ds:uri="http://schemas.microsoft.com/office/2006/metadata/properties"/>
    <ds:schemaRef ds:uri="d818396b-ba31-4922-8109-e6161840d98a"/>
    <ds:schemaRef ds:uri="http://purl.org/dc/dcmitype/"/>
    <ds:schemaRef ds:uri="http://purl.org/dc/elements/1.1/"/>
    <ds:schemaRef ds:uri="http://purl.org/dc/terms/"/>
    <ds:schemaRef ds:uri="http://schemas.openxmlformats.org/package/2006/metadata/core-properties"/>
    <ds:schemaRef ds:uri="5b260ba0-27aa-43cb-8afd-ed1e1ca3fc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85</TotalTime>
  <Words>556</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Spacegrotesk</vt:lpstr>
      <vt:lpstr>Wingdings 3</vt:lpstr>
      <vt:lpstr>Ion</vt:lpstr>
      <vt:lpstr>Graphic Designer Digital Artist  Magdiel Lopez</vt:lpstr>
      <vt:lpstr>Magdiel Lopez</vt:lpstr>
      <vt:lpstr>PowerPoint Presentation</vt:lpstr>
      <vt:lpstr>PowerPoint Presentation</vt:lpstr>
      <vt:lpstr>PowerPoint Presentation</vt:lpstr>
      <vt:lpstr>PowerPoint Presentation</vt:lpstr>
      <vt:lpstr>How to make a sliced portrait in the style of Magdiel Lopez</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Brem</dc:creator>
  <cp:lastModifiedBy>N Brem</cp:lastModifiedBy>
  <cp:revision>12</cp:revision>
  <dcterms:created xsi:type="dcterms:W3CDTF">2021-03-10T09:00:23Z</dcterms:created>
  <dcterms:modified xsi:type="dcterms:W3CDTF">2021-03-10T15:08:35Z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0x010100FC1A07ED6CFE334EB977BBEE2C54133F</vt:lpwstr>
  </property>
</Properties>
</file>