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70" r:id="rId3"/>
  </p:sldIdLst>
  <p:sldSz cx="6858000" cy="9144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6" autoAdjust="0"/>
    <p:restoredTop sz="94276" autoAdjust="0"/>
  </p:normalViewPr>
  <p:slideViewPr>
    <p:cSldViewPr>
      <p:cViewPr>
        <p:scale>
          <a:sx n="96" d="100"/>
          <a:sy n="96" d="100"/>
        </p:scale>
        <p:origin x="2952" y="5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987FD0C-D884-4E3E-9080-D1C666260F65}" type="datetimeFigureOut">
              <a:rPr lang="en-GB" smtClean="0"/>
              <a:t>07/09/2020</a:t>
            </a:fld>
            <a:endParaRPr lang="en-GB"/>
          </a:p>
        </p:txBody>
      </p:sp>
      <p:sp>
        <p:nvSpPr>
          <p:cNvPr id="4" name="Slide Image Placeholder 3"/>
          <p:cNvSpPr>
            <a:spLocks noGrp="1" noRot="1" noChangeAspect="1"/>
          </p:cNvSpPr>
          <p:nvPr>
            <p:ph type="sldImg" idx="2"/>
          </p:nvPr>
        </p:nvSpPr>
        <p:spPr>
          <a:xfrm>
            <a:off x="2143125" y="1241425"/>
            <a:ext cx="25114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DA4147E-A465-4923-B2D1-D701614129C5}" type="slidenum">
              <a:rPr lang="en-GB" smtClean="0"/>
              <a:t>‹#›</a:t>
            </a:fld>
            <a:endParaRPr lang="en-GB"/>
          </a:p>
        </p:txBody>
      </p:sp>
    </p:spTree>
    <p:extLst>
      <p:ext uri="{BB962C8B-B14F-4D97-AF65-F5344CB8AC3E}">
        <p14:creationId xmlns:p14="http://schemas.microsoft.com/office/powerpoint/2010/main" val="69591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A4147E-A465-4923-B2D1-D701614129C5}" type="slidenum">
              <a:rPr lang="en-GB" smtClean="0"/>
              <a:t>1</a:t>
            </a:fld>
            <a:endParaRPr lang="en-GB"/>
          </a:p>
        </p:txBody>
      </p:sp>
    </p:spTree>
    <p:extLst>
      <p:ext uri="{BB962C8B-B14F-4D97-AF65-F5344CB8AC3E}">
        <p14:creationId xmlns:p14="http://schemas.microsoft.com/office/powerpoint/2010/main" val="171974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A4147E-A465-4923-B2D1-D701614129C5}" type="slidenum">
              <a:rPr lang="en-GB" smtClean="0"/>
              <a:t>2</a:t>
            </a:fld>
            <a:endParaRPr lang="en-GB"/>
          </a:p>
        </p:txBody>
      </p:sp>
    </p:spTree>
    <p:extLst>
      <p:ext uri="{BB962C8B-B14F-4D97-AF65-F5344CB8AC3E}">
        <p14:creationId xmlns:p14="http://schemas.microsoft.com/office/powerpoint/2010/main" val="156344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6164DEE-9E5F-41BF-BF80-DFFFE864C08E}" type="datetime1">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2730891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67BDD9-A9F5-49D7-A67F-C8A0B53A5AB8}" type="datetime1">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3123143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C7F938-E2C1-4B00-8D67-AC36783FCCD1}" type="datetime1">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319400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A7A869-81E1-48DD-888B-A2F847C83BC9}" type="datetime1">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326466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707F2-AC53-4423-9B70-68BA14B397C8}" type="datetime1">
              <a:rPr lang="en-GB" smtClean="0"/>
              <a:t>07/09/2020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3557099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063248C-C98B-4EE9-AF35-6CEF1B5AC5B5}" type="datetime1">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12317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C6495B0-95CB-421F-97BC-AE92E76ACD62}" type="datetime1">
              <a:rPr lang="en-GB" smtClean="0"/>
              <a:t>07/09/2020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138311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DC80780-0B8D-4318-B2B2-9BCDF77EA5DB}" type="datetime1">
              <a:rPr lang="en-GB" smtClean="0"/>
              <a:t>07/09/2020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44475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FF62F3-7B19-42EE-B3BF-F93ED6D60AD3}" type="datetime1">
              <a:rPr lang="en-GB" smtClean="0"/>
              <a:t>07/09/2020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139076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56BAEC-874B-4B05-A79A-F868AC25001D}" type="datetime1">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3456899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B9C7FA-874C-4AB9-AE24-BD1B12CC20D8}" type="datetime1">
              <a:rPr lang="en-GB" smtClean="0"/>
              <a:t>07/09/2020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48A5698-9990-404F-BD20-086C7F86E176}" type="slidenum">
              <a:rPr lang="en-GB" smtClean="0"/>
              <a:t>‹#›</a:t>
            </a:fld>
            <a:endParaRPr lang="en-GB"/>
          </a:p>
        </p:txBody>
      </p:sp>
    </p:spTree>
    <p:extLst>
      <p:ext uri="{BB962C8B-B14F-4D97-AF65-F5344CB8AC3E}">
        <p14:creationId xmlns:p14="http://schemas.microsoft.com/office/powerpoint/2010/main" val="69234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0DCCC14-63CD-4848-B63C-96D1546BAB7B}" type="datetime1">
              <a:rPr lang="en-GB" smtClean="0"/>
              <a:t>07/09/2020</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48A5698-9990-404F-BD20-086C7F86E176}" type="slidenum">
              <a:rPr lang="en-GB" smtClean="0"/>
              <a:t>‹#›</a:t>
            </a:fld>
            <a:endParaRPr lang="en-GB"/>
          </a:p>
        </p:txBody>
      </p:sp>
    </p:spTree>
    <p:extLst>
      <p:ext uri="{BB962C8B-B14F-4D97-AF65-F5344CB8AC3E}">
        <p14:creationId xmlns:p14="http://schemas.microsoft.com/office/powerpoint/2010/main" val="4280305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07F56C32-2C4A-4313-AEF3-09B424676C7B}"/>
              </a:ext>
            </a:extLst>
          </p:cNvPr>
          <p:cNvGraphicFramePr>
            <a:graphicFrameLocks noGrp="1"/>
          </p:cNvGraphicFramePr>
          <p:nvPr>
            <p:extLst>
              <p:ext uri="{D42A27DB-BD31-4B8C-83A1-F6EECF244321}">
                <p14:modId xmlns:p14="http://schemas.microsoft.com/office/powerpoint/2010/main" val="4172676850"/>
              </p:ext>
            </p:extLst>
          </p:nvPr>
        </p:nvGraphicFramePr>
        <p:xfrm>
          <a:off x="346956" y="236888"/>
          <a:ext cx="6236474" cy="8148472"/>
        </p:xfrm>
        <a:graphic>
          <a:graphicData uri="http://schemas.openxmlformats.org/drawingml/2006/table">
            <a:tbl>
              <a:tblPr firstRow="1" bandRow="1">
                <a:tableStyleId>{5C22544A-7EE6-4342-B048-85BDC9FD1C3A}</a:tableStyleId>
              </a:tblPr>
              <a:tblGrid>
                <a:gridCol w="524735">
                  <a:extLst>
                    <a:ext uri="{9D8B030D-6E8A-4147-A177-3AD203B41FA5}">
                      <a16:colId xmlns:a16="http://schemas.microsoft.com/office/drawing/2014/main" val="3033467211"/>
                    </a:ext>
                  </a:extLst>
                </a:gridCol>
                <a:gridCol w="2485301">
                  <a:extLst>
                    <a:ext uri="{9D8B030D-6E8A-4147-A177-3AD203B41FA5}">
                      <a16:colId xmlns:a16="http://schemas.microsoft.com/office/drawing/2014/main" val="1300101029"/>
                    </a:ext>
                  </a:extLst>
                </a:gridCol>
                <a:gridCol w="3226438">
                  <a:extLst>
                    <a:ext uri="{9D8B030D-6E8A-4147-A177-3AD203B41FA5}">
                      <a16:colId xmlns:a16="http://schemas.microsoft.com/office/drawing/2014/main" val="3366203838"/>
                    </a:ext>
                  </a:extLst>
                </a:gridCol>
              </a:tblGrid>
              <a:tr h="582192">
                <a:tc gridSpan="2">
                  <a:txBody>
                    <a:bodyPr/>
                    <a:lstStyle/>
                    <a:p>
                      <a:pPr algn="ctr"/>
                      <a:r>
                        <a:rPr lang="en-GB" sz="1800" b="1" dirty="0">
                          <a:solidFill>
                            <a:schemeClr val="bg1"/>
                          </a:solidFill>
                          <a:latin typeface="Comic Sans MS" panose="030F0702030302020204" pitchFamily="66" charset="0"/>
                        </a:rPr>
                        <a:t>Annotating your own photographs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GB" sz="1600" b="1" dirty="0">
                        <a:solidFill>
                          <a:schemeClr val="bg1"/>
                        </a:solidFill>
                        <a:latin typeface="Comic Sans MS" panose="030F0702030302020204" pitchFamily="66" charset="0"/>
                      </a:endParaRPr>
                    </a:p>
                    <a:p>
                      <a:pPr algn="ctr"/>
                      <a:r>
                        <a:rPr lang="en-GB" sz="1600" b="1" dirty="0">
                          <a:solidFill>
                            <a:schemeClr val="bg1"/>
                          </a:solidFill>
                          <a:latin typeface="Comic Sans MS" panose="030F0702030302020204" pitchFamily="66"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62281190"/>
                  </a:ext>
                </a:extLst>
              </a:tr>
              <a:tr h="4199088">
                <a:tc>
                  <a:txBody>
                    <a:bodyPr/>
                    <a:lstStyle/>
                    <a:p>
                      <a:pPr algn="ctr"/>
                      <a:r>
                        <a:rPr lang="en-GB" sz="1600" b="1" dirty="0">
                          <a:solidFill>
                            <a:schemeClr val="bg1"/>
                          </a:solidFill>
                          <a:latin typeface="Comic Sans MS" panose="030F0702030302020204" pitchFamily="66" charset="0"/>
                        </a:rPr>
                        <a:t>What did you do?</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b="1" u="sng" dirty="0">
                          <a:solidFill>
                            <a:schemeClr val="tx1"/>
                          </a:solidFill>
                          <a:latin typeface="Comic Sans MS" panose="030F0702030302020204" pitchFamily="66" charset="0"/>
                        </a:rPr>
                        <a:t>What is the idea behind your photograph?</a:t>
                      </a:r>
                    </a:p>
                    <a:p>
                      <a:pPr marL="285750" indent="-285750" algn="l">
                        <a:buFont typeface="Arial" panose="020B0604020202020204" pitchFamily="34" charset="0"/>
                        <a:buChar char="•"/>
                      </a:pPr>
                      <a:endParaRPr lang="en-GB" sz="1050" b="1" dirty="0">
                        <a:solidFill>
                          <a:schemeClr val="tx1"/>
                        </a:solidFill>
                        <a:latin typeface="Comic Sans MS" panose="030F0702030302020204" pitchFamily="66" charset="0"/>
                      </a:endParaRPr>
                    </a:p>
                    <a:p>
                      <a:pPr marL="285750" indent="-285750" algn="l">
                        <a:buFont typeface="Arial" panose="020B0604020202020204" pitchFamily="34" charset="0"/>
                        <a:buChar char="•"/>
                      </a:pPr>
                      <a:r>
                        <a:rPr lang="en-GB" sz="1200" b="0" i="1" dirty="0">
                          <a:solidFill>
                            <a:schemeClr val="tx1"/>
                          </a:solidFill>
                          <a:latin typeface="Comic Sans MS" panose="030F0702030302020204" pitchFamily="66" charset="0"/>
                        </a:rPr>
                        <a:t>What is it showing? </a:t>
                      </a:r>
                    </a:p>
                    <a:p>
                      <a:pPr marL="285750" indent="-285750" algn="l">
                        <a:buFont typeface="Arial" panose="020B0604020202020204" pitchFamily="34" charset="0"/>
                        <a:buChar char="•"/>
                      </a:pPr>
                      <a:r>
                        <a:rPr lang="en-GB" sz="1200" b="0" i="1" u="none" dirty="0">
                          <a:solidFill>
                            <a:schemeClr val="tx1"/>
                          </a:solidFill>
                          <a:latin typeface="Comic Sans MS" panose="030F0702030302020204" pitchFamily="66" charset="0"/>
                        </a:rPr>
                        <a:t>What is the photograph about? </a:t>
                      </a:r>
                    </a:p>
                    <a:p>
                      <a:pPr marL="285750" indent="-285750" algn="l">
                        <a:buFont typeface="Arial" panose="020B0604020202020204" pitchFamily="34" charset="0"/>
                        <a:buChar char="•"/>
                      </a:pPr>
                      <a:r>
                        <a:rPr lang="en-GB" sz="1200" b="0" i="1" dirty="0">
                          <a:solidFill>
                            <a:schemeClr val="tx1"/>
                          </a:solidFill>
                          <a:latin typeface="Comic Sans MS" panose="030F0702030302020204" pitchFamily="66" charset="0"/>
                        </a:rPr>
                        <a:t>How is it personal to you?</a:t>
                      </a:r>
                    </a:p>
                    <a:p>
                      <a:pPr marL="285750" indent="-285750" algn="l">
                        <a:buFont typeface="Arial" panose="020B0604020202020204" pitchFamily="34" charset="0"/>
                        <a:buChar char="•"/>
                      </a:pPr>
                      <a:endParaRPr lang="en-GB" sz="1200" b="0" i="1" dirty="0">
                        <a:solidFill>
                          <a:schemeClr val="tx1"/>
                        </a:solidFill>
                        <a:latin typeface="Comic Sans MS" panose="030F0702030302020204" pitchFamily="66" charset="0"/>
                      </a:endParaRPr>
                    </a:p>
                    <a:p>
                      <a:pPr marL="0" indent="0" algn="l">
                        <a:buFont typeface="Arial" panose="020B0604020202020204" pitchFamily="34" charset="0"/>
                        <a:buNone/>
                      </a:pPr>
                      <a:r>
                        <a:rPr lang="en-GB" sz="1200" b="0" i="1" dirty="0">
                          <a:solidFill>
                            <a:schemeClr val="tx1"/>
                          </a:solidFill>
                          <a:latin typeface="Comic Sans MS" panose="030F0702030302020204" pitchFamily="66" charset="0"/>
                        </a:rPr>
                        <a:t>This photograph shows…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dirty="0">
                          <a:latin typeface="Comic Sans MS" panose="030F0702030302020204" pitchFamily="66" charset="0"/>
                        </a:rPr>
                        <a:t>This photograph shows an everyday object (a fork),</a:t>
                      </a:r>
                      <a:r>
                        <a:rPr lang="en-GB" sz="1350" b="0" i="1" baseline="0" dirty="0">
                          <a:latin typeface="Comic Sans MS" panose="030F0702030302020204" pitchFamily="66" charset="0"/>
                        </a:rPr>
                        <a:t> taken in the dramatic style of Edward Weston. </a:t>
                      </a:r>
                      <a:r>
                        <a:rPr lang="en-GB" sz="1350" b="0" i="1" dirty="0">
                          <a:latin typeface="Comic Sans MS" panose="030F0702030302020204" pitchFamily="66" charset="0"/>
                        </a:rPr>
                        <a:t>I have formed a shadow from the object,</a:t>
                      </a:r>
                      <a:r>
                        <a:rPr lang="en-GB" sz="1350" b="0" i="1" baseline="0" dirty="0">
                          <a:latin typeface="Comic Sans MS" panose="030F0702030302020204" pitchFamily="66" charset="0"/>
                        </a:rPr>
                        <a:t> which within the composition has created a second shape entirely.</a:t>
                      </a:r>
                      <a:endParaRPr lang="en-GB" sz="1350" b="0" i="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50" b="0" i="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dirty="0">
                          <a:latin typeface="Comic Sans MS" panose="030F0702030302020204" pitchFamily="66" charset="0"/>
                        </a:rPr>
                        <a:t>My work is about how</a:t>
                      </a:r>
                      <a:r>
                        <a:rPr lang="en-GB" sz="1350" b="0" i="1" baseline="0" dirty="0">
                          <a:latin typeface="Comic Sans MS" panose="030F0702030302020204" pitchFamily="66" charset="0"/>
                        </a:rPr>
                        <a:t> there are many different perspectives to consider when viewing a situation and how it is sometimes not how it seems on the surface. I have a large family and there are often various points of view regarding a situation, therefore I need to remind myself of the importance of considering everyone’s opinions.  </a:t>
                      </a:r>
                      <a:endParaRPr lang="en-GB" sz="1350" b="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5981836"/>
                  </a:ext>
                </a:extLst>
              </a:tr>
              <a:tr h="3309304">
                <a:tc>
                  <a:txBody>
                    <a:bodyPr/>
                    <a:lstStyle/>
                    <a:p>
                      <a:pPr algn="ctr"/>
                      <a:r>
                        <a:rPr lang="en-GB" sz="1600" b="1" dirty="0">
                          <a:solidFill>
                            <a:schemeClr val="bg1"/>
                          </a:solidFill>
                          <a:latin typeface="Comic Sans MS" panose="030F0702030302020204" pitchFamily="66" charset="0"/>
                        </a:rPr>
                        <a:t>Why did you do it?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b="1" u="sng" dirty="0">
                          <a:solidFill>
                            <a:schemeClr val="tx1"/>
                          </a:solidFill>
                          <a:latin typeface="Comic Sans MS" panose="030F0702030302020204" pitchFamily="66" charset="0"/>
                        </a:rPr>
                        <a:t>How does your artwork explore the </a:t>
                      </a:r>
                      <a:r>
                        <a:rPr lang="en-GB" sz="1400" b="1" i="1" u="sng" dirty="0">
                          <a:solidFill>
                            <a:schemeClr val="tx1"/>
                          </a:solidFill>
                          <a:latin typeface="Comic Sans MS" panose="030F0702030302020204" pitchFamily="66" charset="0"/>
                        </a:rPr>
                        <a:t>main theme</a:t>
                      </a:r>
                      <a:r>
                        <a:rPr lang="en-GB" sz="1400" b="1" u="sng" dirty="0">
                          <a:solidFill>
                            <a:schemeClr val="tx1"/>
                          </a:solidFill>
                          <a:latin typeface="Comic Sans MS" panose="030F0702030302020204" pitchFamily="66" charset="0"/>
                        </a:rPr>
                        <a:t>?</a:t>
                      </a:r>
                    </a:p>
                    <a:p>
                      <a:pPr algn="l"/>
                      <a:r>
                        <a:rPr lang="en-GB" sz="1400" b="1" u="sng" dirty="0">
                          <a:solidFill>
                            <a:schemeClr val="tx1"/>
                          </a:solidFill>
                          <a:latin typeface="Comic Sans MS" panose="030F0702030302020204" pitchFamily="66" charset="0"/>
                        </a:rPr>
                        <a:t>How did your artist/s inspire your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dirty="0">
                        <a:solidFill>
                          <a:schemeClr val="tx1"/>
                        </a:solidFill>
                        <a:latin typeface="Comic Sans MS" panose="030F0702030302020204" pitchFamily="66"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dirty="0">
                          <a:solidFill>
                            <a:schemeClr val="tx1"/>
                          </a:solidFill>
                          <a:latin typeface="Comic Sans MS" panose="030F0702030302020204" pitchFamily="66" charset="0"/>
                        </a:rPr>
                        <a:t>My idea explores the </a:t>
                      </a:r>
                      <a:r>
                        <a:rPr lang="en-GB" sz="1200" b="0" i="1" u="sng" dirty="0">
                          <a:solidFill>
                            <a:schemeClr val="tx1"/>
                          </a:solidFill>
                          <a:latin typeface="Comic Sans MS" panose="030F0702030302020204" pitchFamily="66" charset="0"/>
                        </a:rPr>
                        <a:t>theme</a:t>
                      </a:r>
                      <a:r>
                        <a:rPr lang="en-GB" sz="1200" b="0" i="1" dirty="0">
                          <a:solidFill>
                            <a:schemeClr val="tx1"/>
                          </a:solidFill>
                          <a:latin typeface="Comic Sans MS" panose="030F0702030302020204" pitchFamily="66" charset="0"/>
                        </a:rPr>
                        <a:t>…because…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i="1" dirty="0">
                        <a:solidFill>
                          <a:schemeClr val="tx1"/>
                        </a:solidFill>
                        <a:latin typeface="Comic Sans MS" panose="030F0702030302020204" pitchFamily="66" charset="0"/>
                      </a:endParaRPr>
                    </a:p>
                    <a:p>
                      <a:pPr marL="285750" indent="-285750" algn="l">
                        <a:buFont typeface="Arial" panose="020B0604020202020204" pitchFamily="34" charset="0"/>
                        <a:buChar char="•"/>
                      </a:pPr>
                      <a:r>
                        <a:rPr lang="en-GB" sz="1200" b="0" i="1" dirty="0">
                          <a:solidFill>
                            <a:schemeClr val="tx1"/>
                          </a:solidFill>
                          <a:latin typeface="Comic Sans MS" panose="030F0702030302020204" pitchFamily="66" charset="0"/>
                        </a:rPr>
                        <a:t>…(artist)….inspired me to….</a:t>
                      </a:r>
                    </a:p>
                    <a:p>
                      <a:pPr marL="0" indent="0" algn="l">
                        <a:buFont typeface="Arial" panose="020B0604020202020204" pitchFamily="34" charset="0"/>
                        <a:buNone/>
                      </a:pPr>
                      <a:endParaRPr lang="en-GB" sz="1400" b="0" i="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dirty="0">
                          <a:latin typeface="Comic Sans MS" panose="030F0702030302020204" pitchFamily="66" charset="0"/>
                        </a:rPr>
                        <a:t>My idea links to the given theme ‘ordinary</a:t>
                      </a:r>
                      <a:r>
                        <a:rPr lang="en-GB" sz="1350" b="0" i="1" baseline="0" dirty="0">
                          <a:latin typeface="Comic Sans MS" panose="030F0702030302020204" pitchFamily="66" charset="0"/>
                        </a:rPr>
                        <a:t> and/or extraordinary</a:t>
                      </a:r>
                      <a:r>
                        <a:rPr lang="en-GB" sz="1350" b="0" i="1" dirty="0">
                          <a:latin typeface="Comic Sans MS" panose="030F0702030302020204" pitchFamily="66" charset="0"/>
                        </a:rPr>
                        <a:t>’ as I have taken an everyday, ordinary object and transformed</a:t>
                      </a:r>
                      <a:r>
                        <a:rPr lang="en-GB" sz="1350" b="0" i="1" baseline="0" dirty="0">
                          <a:latin typeface="Comic Sans MS" panose="030F0702030302020204" pitchFamily="66" charset="0"/>
                        </a:rPr>
                        <a:t> it, into an extraordinary sculpture. To achieve this, I have mimicked the high contrast lighting, cropped composition and shadow forms found in Edward Weston’s photographs.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50" b="0" i="1" baseline="0"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baseline="0" dirty="0">
                          <a:latin typeface="Comic Sans MS" panose="030F0702030302020204" pitchFamily="66" charset="0"/>
                        </a:rPr>
                        <a:t>Edward Weston has inspired me to consider the beauty of ‘ordinary’ objects we interact with everyday, highlighting their sculptural forms and presence. </a:t>
                      </a:r>
                      <a:endParaRPr lang="en-GB" sz="1350" b="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4444563"/>
                  </a:ext>
                </a:extLst>
              </a:tr>
            </a:tbl>
          </a:graphicData>
        </a:graphic>
      </p:graphicFrame>
      <p:sp>
        <p:nvSpPr>
          <p:cNvPr id="5" name="Slide Number Placeholder 4">
            <a:extLst>
              <a:ext uri="{FF2B5EF4-FFF2-40B4-BE49-F238E27FC236}">
                <a16:creationId xmlns:a16="http://schemas.microsoft.com/office/drawing/2014/main" id="{1845F63F-E710-4CB2-9C58-D37CD3718B3C}"/>
              </a:ext>
            </a:extLst>
          </p:cNvPr>
          <p:cNvSpPr>
            <a:spLocks noGrp="1"/>
          </p:cNvSpPr>
          <p:nvPr>
            <p:ph type="sldNum" sz="quarter" idx="12"/>
          </p:nvPr>
        </p:nvSpPr>
        <p:spPr>
          <a:xfrm>
            <a:off x="5213176" y="8693679"/>
            <a:ext cx="1600200" cy="486833"/>
          </a:xfrm>
        </p:spPr>
        <p:txBody>
          <a:bodyPr/>
          <a:lstStyle/>
          <a:p>
            <a:fld id="{548A5698-9990-404F-BD20-086C7F86E176}" type="slidenum">
              <a:rPr lang="en-GB" smtClean="0"/>
              <a:t>1</a:t>
            </a:fld>
            <a:endParaRPr lang="en-GB" dirty="0"/>
          </a:p>
        </p:txBody>
      </p:sp>
      <p:pic>
        <p:nvPicPr>
          <p:cNvPr id="7" name="Picture 6" descr="2B34115D-0511-4D76-9BD3-368E4B8EDDE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752" y="2771799"/>
            <a:ext cx="1728192" cy="2160239"/>
          </a:xfrm>
          <a:prstGeom prst="rect">
            <a:avLst/>
          </a:prstGeom>
        </p:spPr>
      </p:pic>
    </p:spTree>
    <p:extLst>
      <p:ext uri="{BB962C8B-B14F-4D97-AF65-F5344CB8AC3E}">
        <p14:creationId xmlns:p14="http://schemas.microsoft.com/office/powerpoint/2010/main" val="172691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07F56C32-2C4A-4313-AEF3-09B424676C7B}"/>
              </a:ext>
            </a:extLst>
          </p:cNvPr>
          <p:cNvGraphicFramePr>
            <a:graphicFrameLocks noGrp="1"/>
          </p:cNvGraphicFramePr>
          <p:nvPr>
            <p:extLst>
              <p:ext uri="{D42A27DB-BD31-4B8C-83A1-F6EECF244321}">
                <p14:modId xmlns:p14="http://schemas.microsoft.com/office/powerpoint/2010/main" val="3221596833"/>
              </p:ext>
            </p:extLst>
          </p:nvPr>
        </p:nvGraphicFramePr>
        <p:xfrm>
          <a:off x="116632" y="182034"/>
          <a:ext cx="6669360" cy="8839200"/>
        </p:xfrm>
        <a:graphic>
          <a:graphicData uri="http://schemas.openxmlformats.org/drawingml/2006/table">
            <a:tbl>
              <a:tblPr firstRow="1" bandRow="1">
                <a:tableStyleId>{5C22544A-7EE6-4342-B048-85BDC9FD1C3A}</a:tableStyleId>
              </a:tblPr>
              <a:tblGrid>
                <a:gridCol w="530454">
                  <a:extLst>
                    <a:ext uri="{9D8B030D-6E8A-4147-A177-3AD203B41FA5}">
                      <a16:colId xmlns:a16="http://schemas.microsoft.com/office/drawing/2014/main" val="3033467211"/>
                    </a:ext>
                  </a:extLst>
                </a:gridCol>
                <a:gridCol w="2970554">
                  <a:extLst>
                    <a:ext uri="{9D8B030D-6E8A-4147-A177-3AD203B41FA5}">
                      <a16:colId xmlns:a16="http://schemas.microsoft.com/office/drawing/2014/main" val="1300101029"/>
                    </a:ext>
                  </a:extLst>
                </a:gridCol>
                <a:gridCol w="3168352">
                  <a:extLst>
                    <a:ext uri="{9D8B030D-6E8A-4147-A177-3AD203B41FA5}">
                      <a16:colId xmlns:a16="http://schemas.microsoft.com/office/drawing/2014/main" val="3366203838"/>
                    </a:ext>
                  </a:extLst>
                </a:gridCol>
              </a:tblGrid>
              <a:tr h="316835">
                <a:tc gridSpan="2">
                  <a:txBody>
                    <a:bodyPr/>
                    <a:lstStyle/>
                    <a:p>
                      <a:pPr algn="ctr"/>
                      <a:r>
                        <a:rPr lang="en-GB" sz="1600" b="1" dirty="0">
                          <a:solidFill>
                            <a:schemeClr val="bg1"/>
                          </a:solidFill>
                          <a:latin typeface="Comic Sans MS" panose="030F0702030302020204" pitchFamily="66" charset="0"/>
                        </a:rPr>
                        <a:t>Annotating your own artwork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1" dirty="0">
                          <a:solidFill>
                            <a:schemeClr val="bg1"/>
                          </a:solidFill>
                          <a:latin typeface="Comic Sans MS" panose="030F0702030302020204" pitchFamily="66" charset="0"/>
                        </a:rPr>
                        <a:t>Example…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2062281190"/>
                  </a:ext>
                </a:extLst>
              </a:tr>
              <a:tr h="2689055">
                <a:tc>
                  <a:txBody>
                    <a:bodyPr/>
                    <a:lstStyle/>
                    <a:p>
                      <a:pPr algn="ctr"/>
                      <a:r>
                        <a:rPr lang="en-GB" sz="1400" b="1" dirty="0">
                          <a:solidFill>
                            <a:schemeClr val="bg1"/>
                          </a:solidFill>
                          <a:latin typeface="Comic Sans MS" panose="030F0702030302020204" pitchFamily="66" charset="0"/>
                        </a:rPr>
                        <a:t>How did you do/make it?</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indent="0" algn="l">
                        <a:buFont typeface="Arial" panose="020B0604020202020204" pitchFamily="34" charset="0"/>
                        <a:buNone/>
                      </a:pPr>
                      <a:r>
                        <a:rPr lang="en-GB" sz="1400" b="1" u="sng" dirty="0">
                          <a:solidFill>
                            <a:schemeClr val="tx1"/>
                          </a:solidFill>
                          <a:latin typeface="Comic Sans MS" panose="030F0702030302020204" pitchFamily="66" charset="0"/>
                        </a:rPr>
                        <a:t>Explain how you created your artwork </a:t>
                      </a:r>
                      <a:r>
                        <a:rPr lang="en-GB" sz="1200" b="0" i="1" u="none" dirty="0">
                          <a:solidFill>
                            <a:schemeClr val="tx1"/>
                          </a:solidFill>
                          <a:latin typeface="Comic Sans MS" panose="030F0702030302020204" pitchFamily="66" charset="0"/>
                        </a:rPr>
                        <a:t>(what</a:t>
                      </a:r>
                      <a:r>
                        <a:rPr lang="en-GB" sz="1200" b="0" i="1" u="none" baseline="0" dirty="0">
                          <a:solidFill>
                            <a:schemeClr val="tx1"/>
                          </a:solidFill>
                          <a:latin typeface="Comic Sans MS" panose="030F0702030302020204" pitchFamily="66" charset="0"/>
                        </a:rPr>
                        <a:t> were the steps you took to create the photograph in the way you did?</a:t>
                      </a:r>
                    </a:p>
                    <a:p>
                      <a:pPr marL="0" indent="0" algn="l">
                        <a:buFont typeface="Arial" panose="020B0604020202020204" pitchFamily="34" charset="0"/>
                        <a:buNone/>
                      </a:pPr>
                      <a:endParaRPr lang="en-GB" sz="1200" b="0" i="1" u="none" dirty="0">
                        <a:solidFill>
                          <a:schemeClr val="tx1"/>
                        </a:solidFill>
                        <a:latin typeface="Comic Sans MS" panose="030F0702030302020204" pitchFamily="66" charset="0"/>
                      </a:endParaRPr>
                    </a:p>
                    <a:p>
                      <a:pPr marL="285750" indent="-285750" algn="l">
                        <a:buFont typeface="Arial" panose="020B0604020202020204" pitchFamily="34" charset="0"/>
                        <a:buChar char="•"/>
                      </a:pPr>
                      <a:r>
                        <a:rPr lang="en-GB" sz="1200" b="0" i="1" dirty="0">
                          <a:solidFill>
                            <a:schemeClr val="tx1"/>
                          </a:solidFill>
                          <a:latin typeface="Comic Sans MS" panose="030F0702030302020204" pitchFamily="66" charset="0"/>
                        </a:rPr>
                        <a:t>I</a:t>
                      </a:r>
                      <a:r>
                        <a:rPr lang="en-GB" sz="1200" b="0" i="1" baseline="0" dirty="0">
                          <a:solidFill>
                            <a:schemeClr val="tx1"/>
                          </a:solidFill>
                          <a:latin typeface="Comic Sans MS" panose="030F0702030302020204" pitchFamily="66" charset="0"/>
                        </a:rPr>
                        <a:t> used </a:t>
                      </a:r>
                      <a:r>
                        <a:rPr lang="mr-IN" sz="1200" b="0" i="1" baseline="0" dirty="0">
                          <a:solidFill>
                            <a:schemeClr val="tx1"/>
                          </a:solidFill>
                          <a:latin typeface="Comic Sans MS" panose="030F0702030302020204" pitchFamily="66" charset="0"/>
                        </a:rPr>
                        <a:t>…</a:t>
                      </a:r>
                      <a:r>
                        <a:rPr lang="en-GB" sz="1200" b="0" i="1" baseline="0" dirty="0">
                          <a:solidFill>
                            <a:schemeClr val="tx1"/>
                          </a:solidFill>
                          <a:latin typeface="Comic Sans MS" panose="030F0702030302020204" pitchFamily="66" charset="0"/>
                        </a:rPr>
                        <a:t> lighting to </a:t>
                      </a:r>
                      <a:r>
                        <a:rPr lang="mr-IN" sz="1200" b="0" i="1" baseline="0" dirty="0">
                          <a:solidFill>
                            <a:schemeClr val="tx1"/>
                          </a:solidFill>
                          <a:latin typeface="Comic Sans MS" panose="030F0702030302020204" pitchFamily="66" charset="0"/>
                        </a:rPr>
                        <a:t>…</a:t>
                      </a:r>
                      <a:r>
                        <a:rPr lang="en-GB" sz="1200" b="0" i="1" baseline="0" dirty="0">
                          <a:solidFill>
                            <a:schemeClr val="tx1"/>
                          </a:solidFill>
                          <a:latin typeface="Comic Sans MS" panose="030F0702030302020204" pitchFamily="66" charset="0"/>
                        </a:rPr>
                        <a:t>.</a:t>
                      </a:r>
                    </a:p>
                    <a:p>
                      <a:pPr marL="285750" indent="-285750" algn="l">
                        <a:buFont typeface="Arial" panose="020B0604020202020204" pitchFamily="34" charset="0"/>
                        <a:buChar char="•"/>
                      </a:pPr>
                      <a:r>
                        <a:rPr lang="en-GB" sz="1200" b="0" i="1" baseline="0" dirty="0">
                          <a:solidFill>
                            <a:schemeClr val="tx1"/>
                          </a:solidFill>
                          <a:latin typeface="Comic Sans MS" panose="030F0702030302020204" pitchFamily="66" charset="0"/>
                        </a:rPr>
                        <a:t>On </a:t>
                      </a:r>
                      <a:r>
                        <a:rPr lang="en-GB" sz="1200" b="0" i="1" baseline="0" dirty="0" err="1">
                          <a:solidFill>
                            <a:schemeClr val="tx1"/>
                          </a:solidFill>
                          <a:latin typeface="Comic Sans MS" panose="030F0702030302020204" pitchFamily="66" charset="0"/>
                        </a:rPr>
                        <a:t>photoshop</a:t>
                      </a:r>
                      <a:r>
                        <a:rPr lang="en-GB" sz="1200" b="0" i="1" baseline="0" dirty="0">
                          <a:solidFill>
                            <a:schemeClr val="tx1"/>
                          </a:solidFill>
                          <a:latin typeface="Comic Sans MS" panose="030F0702030302020204" pitchFamily="66" charset="0"/>
                        </a:rPr>
                        <a:t>, I</a:t>
                      </a:r>
                      <a:r>
                        <a:rPr lang="mr-IN" sz="1200" b="0" i="1" baseline="0" dirty="0">
                          <a:solidFill>
                            <a:schemeClr val="tx1"/>
                          </a:solidFill>
                          <a:latin typeface="Comic Sans MS" panose="030F0702030302020204" pitchFamily="66" charset="0"/>
                        </a:rPr>
                        <a:t>…</a:t>
                      </a:r>
                      <a:endParaRPr lang="en-GB" sz="1200" b="0" i="1" dirty="0">
                        <a:solidFill>
                          <a:schemeClr val="tx1"/>
                        </a:solidFill>
                        <a:latin typeface="Comic Sans MS" panose="030F0702030302020204" pitchFamily="66" charset="0"/>
                      </a:endParaRPr>
                    </a:p>
                    <a:p>
                      <a:pPr marL="285750" indent="-285750" algn="l">
                        <a:buFont typeface="Arial" panose="020B0604020202020204" pitchFamily="34" charset="0"/>
                        <a:buChar char="•"/>
                      </a:pPr>
                      <a:endParaRPr lang="en-GB" sz="1400" b="0" i="1" dirty="0">
                        <a:solidFill>
                          <a:schemeClr val="tx1"/>
                        </a:solidFill>
                        <a:latin typeface="Comic Sans MS" panose="030F0702030302020204" pitchFamily="66" charset="0"/>
                      </a:endParaRPr>
                    </a:p>
                    <a:p>
                      <a:pPr marL="0" indent="0" algn="l">
                        <a:buFont typeface="Arial" panose="020B0604020202020204" pitchFamily="34" charset="0"/>
                        <a:buNone/>
                      </a:pPr>
                      <a:endParaRPr lang="en-GB" sz="1400" b="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dirty="0">
                          <a:latin typeface="Comic Sans MS" panose="030F0702030302020204" pitchFamily="66" charset="0"/>
                        </a:rPr>
                        <a:t>I used strong side lighting to allow</a:t>
                      </a:r>
                      <a:r>
                        <a:rPr lang="en-GB" sz="1350" b="0" i="1" baseline="0" dirty="0">
                          <a:latin typeface="Comic Sans MS" panose="030F0702030302020204" pitchFamily="66" charset="0"/>
                        </a:rPr>
                        <a:t> me to create a second shape (formed by a shadow) within my composition.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350" b="0" i="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dirty="0">
                          <a:latin typeface="Comic Sans MS" panose="030F0702030302020204" pitchFamily="66" charset="0"/>
                        </a:rPr>
                        <a:t>I transformed the image into a monochromatic (black and white) photograph in order to</a:t>
                      </a:r>
                      <a:r>
                        <a:rPr lang="en-GB" sz="1350" b="0" i="1" baseline="0" dirty="0">
                          <a:latin typeface="Comic Sans MS" panose="030F0702030302020204" pitchFamily="66" charset="0"/>
                        </a:rPr>
                        <a:t> heighten the focus on the object and shadow, as I felt the inclusion of colour may distract the viewer from the key forms within the image. I was also careful not to include any unnecessary elements within the photograph (such as other objects), especially in the background as this could have effected the dominance of the object within the photograph, distracting the viewer’s focus. </a:t>
                      </a:r>
                      <a:endParaRPr lang="en-GB" sz="1350" b="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022690"/>
                  </a:ext>
                </a:extLst>
              </a:tr>
              <a:tr h="1291316">
                <a:tc>
                  <a:txBody>
                    <a:bodyPr/>
                    <a:lstStyle/>
                    <a:p>
                      <a:pPr algn="ctr"/>
                      <a:r>
                        <a:rPr lang="en-GB" sz="1400" b="1" dirty="0">
                          <a:solidFill>
                            <a:schemeClr val="bg1"/>
                          </a:solidFill>
                          <a:latin typeface="Comic Sans MS" panose="030F0702030302020204" pitchFamily="66" charset="0"/>
                        </a:rPr>
                        <a:t>Assess </a:t>
                      </a:r>
                      <a:r>
                        <a:rPr lang="en-GB" sz="1400" b="1" u="sng" dirty="0">
                          <a:solidFill>
                            <a:schemeClr val="bg1"/>
                          </a:solidFill>
                          <a:latin typeface="Comic Sans MS" panose="030F0702030302020204" pitchFamily="66" charset="0"/>
                        </a:rPr>
                        <a:t>quality</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b="1" u="sng" dirty="0">
                          <a:solidFill>
                            <a:schemeClr val="tx1"/>
                          </a:solidFill>
                          <a:latin typeface="Comic Sans MS" panose="030F0702030302020204" pitchFamily="66" charset="0"/>
                        </a:rPr>
                        <a:t>How successful have you been? What are you pleased with? What could you improve?</a:t>
                      </a:r>
                    </a:p>
                    <a:p>
                      <a:pPr marL="285750" indent="-285750" algn="l">
                        <a:buFont typeface="Arial" panose="020B0604020202020204" pitchFamily="34" charset="0"/>
                        <a:buChar char="•"/>
                      </a:pPr>
                      <a:endParaRPr lang="en-GB" sz="1400" b="0" i="1" dirty="0">
                        <a:solidFill>
                          <a:schemeClr val="tx1"/>
                        </a:solidFill>
                        <a:latin typeface="Comic Sans MS" panose="030F0702030302020204" pitchFamily="66" charset="0"/>
                      </a:endParaRPr>
                    </a:p>
                    <a:p>
                      <a:pPr marL="285750" indent="-285750" algn="l">
                        <a:buFont typeface="Arial" panose="020B0604020202020204" pitchFamily="34" charset="0"/>
                        <a:buChar char="•"/>
                      </a:pPr>
                      <a:r>
                        <a:rPr lang="en-GB" sz="1200" b="0" i="1" dirty="0">
                          <a:solidFill>
                            <a:schemeClr val="tx1"/>
                          </a:solidFill>
                          <a:latin typeface="Comic Sans MS" panose="030F0702030302020204" pitchFamily="66" charset="0"/>
                        </a:rPr>
                        <a:t>I am pleased with the way 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GB" sz="1350" b="0" i="1" dirty="0">
                          <a:latin typeface="Comic Sans MS" panose="030F0702030302020204" pitchFamily="66" charset="0"/>
                        </a:rPr>
                        <a:t>I am pleased with the way I managed to successfully</a:t>
                      </a:r>
                      <a:r>
                        <a:rPr lang="en-GB" sz="1350" b="0" i="1" baseline="0" dirty="0">
                          <a:latin typeface="Comic Sans MS" panose="030F0702030302020204" pitchFamily="66" charset="0"/>
                        </a:rPr>
                        <a:t> portray (show) an ordinary object as extraordinary through lighting and composition. However, I think it could possibly be improved by changing the background to completely plain, as a feel</a:t>
                      </a:r>
                      <a:r>
                        <a:rPr lang="en-GB" sz="1350" b="0" i="1" dirty="0">
                          <a:latin typeface="Comic Sans MS" panose="030F0702030302020204" pitchFamily="66" charset="0"/>
                        </a:rPr>
                        <a:t> some of the grains</a:t>
                      </a:r>
                      <a:r>
                        <a:rPr lang="en-GB" sz="1350" b="0" i="1" baseline="0" dirty="0">
                          <a:latin typeface="Comic Sans MS" panose="030F0702030302020204" pitchFamily="66" charset="0"/>
                        </a:rPr>
                        <a:t> within the wood distract the viewer’s attention from the object. </a:t>
                      </a:r>
                      <a:r>
                        <a:rPr lang="en-GB" sz="1350" b="0" i="1" dirty="0">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9378948"/>
                  </a:ext>
                </a:extLst>
              </a:tr>
              <a:tr h="2304256">
                <a:tc>
                  <a:txBody>
                    <a:bodyPr/>
                    <a:lstStyle/>
                    <a:p>
                      <a:pPr algn="ctr"/>
                      <a:r>
                        <a:rPr lang="en-GB" sz="1400" b="1" dirty="0">
                          <a:solidFill>
                            <a:schemeClr val="bg1"/>
                          </a:solidFill>
                          <a:latin typeface="Comic Sans MS" panose="030F0702030302020204" pitchFamily="66" charset="0"/>
                        </a:rPr>
                        <a:t>Moving </a:t>
                      </a:r>
                      <a:r>
                        <a:rPr lang="en-GB" sz="1400" b="1" u="sng" dirty="0">
                          <a:solidFill>
                            <a:schemeClr val="bg1"/>
                          </a:solidFill>
                          <a:latin typeface="Comic Sans MS" panose="030F0702030302020204" pitchFamily="66" charset="0"/>
                        </a:rPr>
                        <a:t>forward</a:t>
                      </a: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l"/>
                      <a:r>
                        <a:rPr lang="en-GB" sz="1400" b="1" u="sng" dirty="0">
                          <a:solidFill>
                            <a:schemeClr val="tx1"/>
                          </a:solidFill>
                          <a:latin typeface="Comic Sans MS" panose="030F0702030302020204" pitchFamily="66" charset="0"/>
                        </a:rPr>
                        <a:t>What did you learn? What did you find out? What are your</a:t>
                      </a:r>
                      <a:r>
                        <a:rPr lang="en-GB" sz="1400" b="1" u="sng" baseline="0" dirty="0">
                          <a:solidFill>
                            <a:schemeClr val="tx1"/>
                          </a:solidFill>
                          <a:latin typeface="Comic Sans MS" panose="030F0702030302020204" pitchFamily="66" charset="0"/>
                        </a:rPr>
                        <a:t> next steps?</a:t>
                      </a:r>
                      <a:endParaRPr lang="en-GB" sz="1400" b="1" u="sng" dirty="0">
                        <a:solidFill>
                          <a:schemeClr val="tx1"/>
                        </a:solidFill>
                        <a:latin typeface="Comic Sans MS" panose="030F0702030302020204" pitchFamily="66" charset="0"/>
                      </a:endParaRPr>
                    </a:p>
                    <a:p>
                      <a:pPr algn="l"/>
                      <a:endParaRPr lang="en-GB" sz="1000" b="1" i="0" u="sng" dirty="0">
                        <a:solidFill>
                          <a:schemeClr val="tx1"/>
                        </a:solidFill>
                        <a:latin typeface="Comic Sans MS" panose="030F0702030302020204" pitchFamily="66" charset="0"/>
                      </a:endParaRPr>
                    </a:p>
                    <a:p>
                      <a:pPr marL="171450" indent="-171450" algn="l">
                        <a:buFont typeface="Arial"/>
                        <a:buChar char="•"/>
                      </a:pPr>
                      <a:r>
                        <a:rPr lang="en-GB" sz="1200" b="0" i="1" dirty="0">
                          <a:solidFill>
                            <a:schemeClr val="tx1"/>
                          </a:solidFill>
                          <a:latin typeface="Comic Sans MS" panose="030F0702030302020204" pitchFamily="66" charset="0"/>
                        </a:rPr>
                        <a:t>On the next page/s I will….</a:t>
                      </a:r>
                    </a:p>
                    <a:p>
                      <a:pPr algn="l"/>
                      <a:r>
                        <a:rPr lang="en-GB" sz="1200" b="0" i="0" dirty="0">
                          <a:solidFill>
                            <a:schemeClr val="tx1"/>
                          </a:solidFill>
                          <a:latin typeface="Comic Sans MS" panose="030F0702030302020204" pitchFamily="66" charset="0"/>
                        </a:rPr>
                        <a:t>(</a:t>
                      </a:r>
                      <a:r>
                        <a:rPr lang="en-GB" sz="1200" b="1" i="0" dirty="0">
                          <a:solidFill>
                            <a:schemeClr val="tx1"/>
                          </a:solidFill>
                          <a:latin typeface="Comic Sans MS" panose="030F0702030302020204" pitchFamily="66" charset="0"/>
                        </a:rPr>
                        <a:t>explain why </a:t>
                      </a:r>
                      <a:r>
                        <a:rPr lang="en-GB" sz="1200" b="0" i="0" dirty="0">
                          <a:solidFill>
                            <a:schemeClr val="tx1"/>
                          </a:solidFill>
                          <a:latin typeface="Comic Sans MS" panose="030F0702030302020204" pitchFamily="66" charset="0"/>
                        </a:rPr>
                        <a:t>this will improve your artwork/idea)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50" b="0" i="1" dirty="0">
                          <a:latin typeface="Comic Sans MS" panose="030F0702030302020204" pitchFamily="66" charset="0"/>
                        </a:rPr>
                        <a:t>During the taking</a:t>
                      </a:r>
                      <a:r>
                        <a:rPr lang="en-GB" sz="1350" b="0" i="1" baseline="0" dirty="0">
                          <a:latin typeface="Comic Sans MS" panose="030F0702030302020204" pitchFamily="66" charset="0"/>
                        </a:rPr>
                        <a:t> and </a:t>
                      </a:r>
                      <a:r>
                        <a:rPr lang="en-GB" sz="1350" b="0" i="1" dirty="0">
                          <a:latin typeface="Comic Sans MS" panose="030F0702030302020204" pitchFamily="66" charset="0"/>
                        </a:rPr>
                        <a:t>editing process of making this photograph, I</a:t>
                      </a:r>
                      <a:r>
                        <a:rPr lang="en-GB" sz="1350" b="0" i="1" baseline="0" dirty="0">
                          <a:latin typeface="Comic Sans MS" panose="030F0702030302020204" pitchFamily="66" charset="0"/>
                        </a:rPr>
                        <a:t> have learnt the importance of composition, ensuring all elements that are not relevant to my message are removed. On the next stage, I will experiment with other cropping techniques in order to explore my idea and links to the theme ordinary and/or extraordinary in more depth, pushing how our perception of the ordinary can be altered (changed).</a:t>
                      </a:r>
                      <a:endParaRPr lang="en-GB" sz="1350" b="0" i="1" dirty="0">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139352"/>
                  </a:ext>
                </a:extLst>
              </a:tr>
            </a:tbl>
          </a:graphicData>
        </a:graphic>
      </p:graphicFrame>
      <p:sp>
        <p:nvSpPr>
          <p:cNvPr id="7" name="Slide Number Placeholder 6">
            <a:extLst>
              <a:ext uri="{FF2B5EF4-FFF2-40B4-BE49-F238E27FC236}">
                <a16:creationId xmlns:a16="http://schemas.microsoft.com/office/drawing/2014/main" id="{BA1DF281-4631-406F-B6F5-2DA0F1AFFECD}"/>
              </a:ext>
            </a:extLst>
          </p:cNvPr>
          <p:cNvSpPr>
            <a:spLocks noGrp="1"/>
          </p:cNvSpPr>
          <p:nvPr>
            <p:ph type="sldNum" sz="quarter" idx="12"/>
          </p:nvPr>
        </p:nvSpPr>
        <p:spPr>
          <a:xfrm>
            <a:off x="4959524" y="8549663"/>
            <a:ext cx="1600200" cy="486833"/>
          </a:xfrm>
        </p:spPr>
        <p:txBody>
          <a:bodyPr/>
          <a:lstStyle/>
          <a:p>
            <a:fld id="{548A5698-9990-404F-BD20-086C7F86E176}" type="slidenum">
              <a:rPr lang="en-GB" smtClean="0"/>
              <a:t>2</a:t>
            </a:fld>
            <a:endParaRPr lang="en-GB"/>
          </a:p>
        </p:txBody>
      </p:sp>
      <p:pic>
        <p:nvPicPr>
          <p:cNvPr id="6" name="Picture 5" descr="2B34115D-0511-4D76-9BD3-368E4B8EDDE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8760" y="2195736"/>
            <a:ext cx="1497767" cy="1872208"/>
          </a:xfrm>
          <a:prstGeom prst="rect">
            <a:avLst/>
          </a:prstGeom>
        </p:spPr>
      </p:pic>
    </p:spTree>
    <p:extLst>
      <p:ext uri="{BB962C8B-B14F-4D97-AF65-F5344CB8AC3E}">
        <p14:creationId xmlns:p14="http://schemas.microsoft.com/office/powerpoint/2010/main" val="3383999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2610</TotalTime>
  <Words>625</Words>
  <Application>Microsoft Macintosh PowerPoint</Application>
  <PresentationFormat>On-screen Show (4:3)</PresentationFormat>
  <Paragraphs>49</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Comic Sans MS</vt:lpstr>
      <vt:lpstr>Mangal</vt:lpstr>
      <vt:lpstr>Office Theme</vt:lpstr>
      <vt:lpstr>PowerPoint Presentation</vt:lpstr>
      <vt:lpstr>PowerPoint Presentation</vt:lpstr>
    </vt:vector>
  </TitlesOfParts>
  <Company>Greenford High School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Pawelko</dc:creator>
  <cp:lastModifiedBy>Mia Hodgson</cp:lastModifiedBy>
  <cp:revision>124</cp:revision>
  <cp:lastPrinted>2019-12-02T08:26:36Z</cp:lastPrinted>
  <dcterms:created xsi:type="dcterms:W3CDTF">2019-08-27T09:19:37Z</dcterms:created>
  <dcterms:modified xsi:type="dcterms:W3CDTF">2020-09-07T22:38:08Z</dcterms:modified>
</cp:coreProperties>
</file>