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5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E91-BF68-9942-B380-69D66C7FE17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690E-3A05-9745-AA1A-5F9A99992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E91-BF68-9942-B380-69D66C7FE17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690E-3A05-9745-AA1A-5F9A99992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E91-BF68-9942-B380-69D66C7FE17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690E-3A05-9745-AA1A-5F9A99992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E91-BF68-9942-B380-69D66C7FE17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690E-3A05-9745-AA1A-5F9A99992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E91-BF68-9942-B380-69D66C7FE17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690E-3A05-9745-AA1A-5F9A99992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E91-BF68-9942-B380-69D66C7FE17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690E-3A05-9745-AA1A-5F9A99992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E91-BF68-9942-B380-69D66C7FE17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690E-3A05-9745-AA1A-5F9A99992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E91-BF68-9942-B380-69D66C7FE17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690E-3A05-9745-AA1A-5F9A99992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E91-BF68-9942-B380-69D66C7FE17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690E-3A05-9745-AA1A-5F9A99992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E91-BF68-9942-B380-69D66C7FE17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690E-3A05-9745-AA1A-5F9A99992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E91-BF68-9942-B380-69D66C7FE17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690E-3A05-9745-AA1A-5F9A99992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D1E91-BF68-9942-B380-69D66C7FE17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F690E-3A05-9745-AA1A-5F9A99992F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>
          <a:xfrm rot="10800000">
            <a:off x="2620962" y="2387603"/>
            <a:ext cx="852488" cy="2201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2946931" y="3259666"/>
            <a:ext cx="880005" cy="49953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52400" y="3259668"/>
            <a:ext cx="2794530" cy="3445931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90500" y="291050"/>
            <a:ext cx="2430462" cy="980537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3512" y="3259669"/>
            <a:ext cx="2599267" cy="329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1" dirty="0">
                <a:solidFill>
                  <a:srgbClr val="FF0000"/>
                </a:solidFill>
              </a:rPr>
              <a:t>Form</a:t>
            </a:r>
            <a:r>
              <a:rPr lang="en-US" sz="1400" b="1" dirty="0" smtClean="0"/>
              <a:t> –</a:t>
            </a:r>
            <a:r>
              <a:rPr lang="en-US" sz="1400" dirty="0"/>
              <a:t> </a:t>
            </a:r>
            <a:r>
              <a:rPr lang="en-US" sz="1000" b="1" dirty="0" smtClean="0">
                <a:latin typeface="Arial Narrow" pitchFamily="-108" charset="0"/>
              </a:rPr>
              <a:t>“</a:t>
            </a:r>
            <a:r>
              <a:rPr lang="en-US" sz="1000" b="1" dirty="0">
                <a:latin typeface="Arial Narrow" pitchFamily="-108" charset="0"/>
              </a:rPr>
              <a:t>Setting in Scene</a:t>
            </a:r>
            <a:r>
              <a:rPr lang="en-US" sz="1000" b="1" dirty="0" smtClean="0">
                <a:latin typeface="Arial Narrow" pitchFamily="-108" charset="0"/>
              </a:rPr>
              <a:t>” - imagine </a:t>
            </a:r>
            <a:r>
              <a:rPr lang="en-US" sz="1000" b="1" dirty="0">
                <a:latin typeface="Arial Narrow" pitchFamily="-108" charset="0"/>
              </a:rPr>
              <a:t>you are trying to explain</a:t>
            </a:r>
            <a:r>
              <a:rPr lang="en-US" sz="1000" b="1" dirty="0" smtClean="0">
                <a:latin typeface="Arial Narrow" pitchFamily="-108" charset="0"/>
              </a:rPr>
              <a:t> the </a:t>
            </a:r>
            <a:r>
              <a:rPr lang="en-US" sz="1000" b="1" dirty="0">
                <a:latin typeface="Arial Narrow" pitchFamily="-108" charset="0"/>
              </a:rPr>
              <a:t>work to someone over the </a:t>
            </a:r>
            <a:r>
              <a:rPr lang="en-US" sz="1000" b="1" dirty="0" smtClean="0">
                <a:latin typeface="Arial Narrow" pitchFamily="-108" charset="0"/>
              </a:rPr>
              <a:t>telephone so they can picture it in their mind. Be specific and impartial.</a:t>
            </a:r>
          </a:p>
          <a:p>
            <a:endParaRPr lang="en-US" sz="1000" dirty="0" smtClean="0">
              <a:latin typeface="Arial Narrow" pitchFamily="-108" charset="0"/>
            </a:endParaRPr>
          </a:p>
          <a:p>
            <a:r>
              <a:rPr lang="en-US" sz="1000" dirty="0" smtClean="0">
                <a:latin typeface="Arial Narrow" pitchFamily="-108" charset="0"/>
              </a:rPr>
              <a:t>Consider:</a:t>
            </a:r>
          </a:p>
          <a:p>
            <a:r>
              <a:rPr lang="en-US" sz="1000" dirty="0" smtClean="0">
                <a:latin typeface="Arial Narrow" pitchFamily="-108" charset="0"/>
              </a:rPr>
              <a:t>What is happening in the photograph</a:t>
            </a:r>
          </a:p>
          <a:p>
            <a:r>
              <a:rPr lang="en-US" sz="1000" dirty="0" smtClean="0">
                <a:latin typeface="Arial Narrow" pitchFamily="-108" charset="0"/>
              </a:rPr>
              <a:t>Is the subject matter obvious / framed / enhanced or is it asking you to work out what is going on?</a:t>
            </a:r>
          </a:p>
          <a:p>
            <a:r>
              <a:rPr lang="en-US" sz="1000" dirty="0" smtClean="0">
                <a:latin typeface="Arial Narrow" pitchFamily="-108" charset="0"/>
              </a:rPr>
              <a:t>What small details do you notice and why?</a:t>
            </a:r>
          </a:p>
          <a:p>
            <a:r>
              <a:rPr lang="en-US" sz="1000" dirty="0" smtClean="0">
                <a:latin typeface="Arial Narrow" pitchFamily="-108" charset="0"/>
              </a:rPr>
              <a:t>What information can you INFER – (assume about the scene due to recognition or similarities)?</a:t>
            </a:r>
          </a:p>
          <a:p>
            <a:endParaRPr lang="en-US" sz="1000" dirty="0" smtClean="0">
              <a:latin typeface="Arial Narrow" pitchFamily="-108" charset="0"/>
            </a:endParaRPr>
          </a:p>
          <a:p>
            <a:r>
              <a:rPr lang="en-US" sz="1000" dirty="0" smtClean="0">
                <a:latin typeface="Arial Narrow" pitchFamily="-108" charset="0"/>
              </a:rPr>
              <a:t>Talk about the MOOD:</a:t>
            </a:r>
          </a:p>
          <a:p>
            <a:r>
              <a:rPr lang="en-US" sz="1000" dirty="0" smtClean="0">
                <a:latin typeface="Arial Narrow" pitchFamily="-108" charset="0"/>
              </a:rPr>
              <a:t>How does the work make you feel?</a:t>
            </a:r>
          </a:p>
          <a:p>
            <a:r>
              <a:rPr lang="en-US" sz="1000" dirty="0" smtClean="0">
                <a:latin typeface="Arial Narrow" pitchFamily="-108" charset="0"/>
              </a:rPr>
              <a:t>What is it the affects you (lighting, tone, scenario, colour, framing)?</a:t>
            </a:r>
          </a:p>
          <a:p>
            <a:r>
              <a:rPr lang="en-US" sz="1000" dirty="0" smtClean="0">
                <a:latin typeface="Arial Narrow" pitchFamily="-108" charset="0"/>
              </a:rPr>
              <a:t>Has the photographer managed to challenge you or your perceptions?</a:t>
            </a:r>
          </a:p>
          <a:p>
            <a:r>
              <a:rPr lang="en-US" sz="1000" dirty="0" smtClean="0">
                <a:latin typeface="Arial Narrow" pitchFamily="-108" charset="0"/>
              </a:rPr>
              <a:t>Are any questions raised in your mind?</a:t>
            </a:r>
            <a:endParaRPr lang="en-US" sz="1000" dirty="0">
              <a:latin typeface="Arial Narrow" pitchFamily="-10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45465" y="4041465"/>
            <a:ext cx="5249333" cy="25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Process</a:t>
            </a:r>
            <a:r>
              <a:rPr lang="en-US" sz="1400" b="1" dirty="0" smtClean="0"/>
              <a:t> – </a:t>
            </a:r>
            <a:r>
              <a:rPr lang="en-US" sz="1000" b="1" dirty="0" smtClean="0"/>
              <a:t>imagine you are tasked with recreating this EXACT image. What would you have to consider to achieve this?</a:t>
            </a:r>
          </a:p>
          <a:p>
            <a:pPr eaLnBrk="0" hangingPunct="0">
              <a:lnSpc>
                <a:spcPct val="110000"/>
              </a:lnSpc>
            </a:pPr>
            <a:endParaRPr lang="en-US" sz="1000" b="1" dirty="0" smtClean="0"/>
          </a:p>
          <a:p>
            <a:pPr eaLnBrk="0" hangingPunct="0">
              <a:lnSpc>
                <a:spcPct val="110000"/>
              </a:lnSpc>
            </a:pPr>
            <a:r>
              <a:rPr lang="en-US" sz="1000" b="1" dirty="0" smtClean="0"/>
              <a:t>Some questions to get started:</a:t>
            </a:r>
            <a:endParaRPr lang="en-US" sz="1000" dirty="0" smtClean="0"/>
          </a:p>
          <a:p>
            <a:r>
              <a:rPr lang="en-US" sz="1000" dirty="0">
                <a:latin typeface="Arial Narrow" pitchFamily="-108" charset="0"/>
              </a:rPr>
              <a:t>What has the Photographer used to make the art </a:t>
            </a:r>
            <a:r>
              <a:rPr lang="en-US" sz="1000" dirty="0" smtClean="0">
                <a:latin typeface="Arial Narrow" pitchFamily="-108" charset="0"/>
              </a:rPr>
              <a:t>work (type of camera)? Consider </a:t>
            </a:r>
            <a:r>
              <a:rPr lang="en-US" sz="1000" dirty="0">
                <a:latin typeface="Arial Narrow" pitchFamily="-108" charset="0"/>
              </a:rPr>
              <a:t>the materials and </a:t>
            </a:r>
            <a:r>
              <a:rPr lang="en-US" sz="1000" dirty="0" smtClean="0">
                <a:latin typeface="Arial Narrow" pitchFamily="-108" charset="0"/>
              </a:rPr>
              <a:t>media (digital / analogue / film). </a:t>
            </a:r>
          </a:p>
          <a:p>
            <a:r>
              <a:rPr lang="en-US" sz="1000" dirty="0" smtClean="0">
                <a:latin typeface="Arial Narrow" pitchFamily="-108" charset="0"/>
              </a:rPr>
              <a:t>Has </a:t>
            </a:r>
            <a:r>
              <a:rPr lang="en-US" sz="1000" dirty="0">
                <a:latin typeface="Arial Narrow" pitchFamily="-108" charset="0"/>
              </a:rPr>
              <a:t>the image been composed in a special way?</a:t>
            </a:r>
            <a:r>
              <a:rPr lang="en-US" sz="1000" dirty="0" smtClean="0">
                <a:latin typeface="Arial Narrow" pitchFamily="-108" charset="0"/>
              </a:rPr>
              <a:t> </a:t>
            </a:r>
          </a:p>
          <a:p>
            <a:r>
              <a:rPr lang="en-US" sz="1000" dirty="0" smtClean="0">
                <a:latin typeface="Arial Narrow" pitchFamily="-108" charset="0"/>
              </a:rPr>
              <a:t>Is the image staged, set-up, in the studio, candid, documentary?</a:t>
            </a:r>
          </a:p>
          <a:p>
            <a:r>
              <a:rPr lang="en-US" sz="1000" dirty="0" smtClean="0">
                <a:latin typeface="Arial Narrow" pitchFamily="-108" charset="0"/>
              </a:rPr>
              <a:t>What position is the photographer in – up close and personal / contained within the scenario / are they an active participant or are they removed / distant observer / voyeur / hidden?</a:t>
            </a:r>
          </a:p>
          <a:p>
            <a:r>
              <a:rPr lang="en-US" sz="1000" dirty="0" smtClean="0">
                <a:latin typeface="Arial Narrow" pitchFamily="-108" charset="0"/>
              </a:rPr>
              <a:t>What </a:t>
            </a:r>
            <a:r>
              <a:rPr lang="en-US" sz="1000" dirty="0">
                <a:latin typeface="Arial Narrow" pitchFamily="-108" charset="0"/>
              </a:rPr>
              <a:t>techniques have been used, i.e. DOF,</a:t>
            </a:r>
            <a:r>
              <a:rPr lang="en-US" sz="1000" dirty="0" smtClean="0">
                <a:latin typeface="Arial Narrow" pitchFamily="-108" charset="0"/>
              </a:rPr>
              <a:t> camera angle, shutter speed?</a:t>
            </a:r>
          </a:p>
          <a:p>
            <a:r>
              <a:rPr lang="en-US" sz="1000" dirty="0" smtClean="0">
                <a:latin typeface="Arial Narrow" pitchFamily="-108" charset="0"/>
              </a:rPr>
              <a:t>What lighting effects are used and why (artificial, natural, high contrast, diffused)? </a:t>
            </a:r>
          </a:p>
          <a:p>
            <a:r>
              <a:rPr lang="en-US" sz="1000" dirty="0">
                <a:latin typeface="Arial Narrow" pitchFamily="-108" charset="0"/>
              </a:rPr>
              <a:t>What </a:t>
            </a:r>
            <a:r>
              <a:rPr lang="en-US" sz="1000" dirty="0" smtClean="0">
                <a:latin typeface="Arial Narrow" pitchFamily="-108" charset="0"/>
              </a:rPr>
              <a:t>scale / layout / arrangement </a:t>
            </a:r>
            <a:r>
              <a:rPr lang="en-US" sz="1000" dirty="0">
                <a:latin typeface="Arial Narrow" pitchFamily="-108" charset="0"/>
              </a:rPr>
              <a:t>is it shown in and </a:t>
            </a:r>
            <a:r>
              <a:rPr lang="en-US" sz="1000" dirty="0" smtClean="0">
                <a:latin typeface="Arial Narrow" pitchFamily="-108" charset="0"/>
              </a:rPr>
              <a:t>why (e.g. joiner, installation, life sized, Polaroid, series, single?)</a:t>
            </a:r>
          </a:p>
          <a:p>
            <a:endParaRPr lang="en-US" sz="1000" dirty="0">
              <a:latin typeface="Arial Narrow" pitchFamily="-10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09550" y="291051"/>
            <a:ext cx="2381250" cy="6370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Keywords:</a:t>
            </a:r>
            <a:endParaRPr lang="en-US" sz="1600" dirty="0" smtClean="0">
              <a:solidFill>
                <a:srgbClr val="FF0000"/>
              </a:solidFill>
            </a:endParaRPr>
          </a:p>
          <a:p>
            <a:pPr eaLnBrk="0" hangingPunct="0"/>
            <a:r>
              <a:rPr lang="en-US" sz="1000" dirty="0">
                <a:latin typeface="Arial Narrow" pitchFamily="-108" charset="0"/>
              </a:rPr>
              <a:t>Write down a list of 5-10 keywords in response to this </a:t>
            </a:r>
            <a:r>
              <a:rPr lang="en-US" sz="1000" dirty="0" smtClean="0">
                <a:latin typeface="Arial Narrow" pitchFamily="-108" charset="0"/>
              </a:rPr>
              <a:t>picture and use them in your writing</a:t>
            </a:r>
            <a:endParaRPr lang="en-US" sz="1000" dirty="0">
              <a:latin typeface="Arial Narrow" pitchFamily="-108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46930" y="147935"/>
            <a:ext cx="30401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 dirty="0" smtClean="0"/>
              <a:t>Formal Image Analysis</a:t>
            </a:r>
            <a:endParaRPr lang="en-US" sz="2400" b="1" dirty="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145465" y="4041465"/>
            <a:ext cx="5791201" cy="241299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2762779" y="685800"/>
            <a:ext cx="25336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tabLst>
                <a:tab pos="574675" algn="l"/>
              </a:tabLst>
            </a:pPr>
            <a:r>
              <a:rPr lang="en-US" sz="900" dirty="0"/>
              <a:t>TITLE:</a:t>
            </a:r>
          </a:p>
          <a:p>
            <a:pPr eaLnBrk="0" hangingPunct="0">
              <a:lnSpc>
                <a:spcPct val="120000"/>
              </a:lnSpc>
              <a:tabLst>
                <a:tab pos="574675" algn="l"/>
              </a:tabLst>
            </a:pPr>
            <a:r>
              <a:rPr lang="en-US" sz="900" dirty="0"/>
              <a:t>DATE:  	</a:t>
            </a:r>
          </a:p>
          <a:p>
            <a:pPr eaLnBrk="0" hangingPunct="0">
              <a:lnSpc>
                <a:spcPct val="120000"/>
              </a:lnSpc>
              <a:tabLst>
                <a:tab pos="574675" algn="l"/>
              </a:tabLst>
            </a:pPr>
            <a:endParaRPr lang="en-US" sz="900" dirty="0"/>
          </a:p>
        </p:txBody>
      </p:sp>
      <p:sp>
        <p:nvSpPr>
          <p:cNvPr id="5132" name="Rectangle 3"/>
          <p:cNvSpPr>
            <a:spLocks noChangeArrowheads="1"/>
          </p:cNvSpPr>
          <p:nvPr/>
        </p:nvSpPr>
        <p:spPr bwMode="auto">
          <a:xfrm>
            <a:off x="6172200" y="415177"/>
            <a:ext cx="2819400" cy="156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Connections to your own work: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000" dirty="0">
                <a:latin typeface="Arial Narrow" pitchFamily="-108" charset="0"/>
              </a:rPr>
              <a:t>How does this work connect with either the </a:t>
            </a:r>
            <a:r>
              <a:rPr lang="en-US" sz="1000" dirty="0" smtClean="0">
                <a:latin typeface="Arial Narrow" pitchFamily="-108" charset="0"/>
              </a:rPr>
              <a:t>overall theme </a:t>
            </a:r>
            <a:r>
              <a:rPr lang="en-US" sz="1000" dirty="0">
                <a:latin typeface="Arial Narrow" pitchFamily="-108" charset="0"/>
              </a:rPr>
              <a:t>of</a:t>
            </a:r>
            <a:r>
              <a:rPr lang="en-US" sz="1000" dirty="0" smtClean="0">
                <a:latin typeface="Arial Narrow" pitchFamily="-108" charset="0"/>
              </a:rPr>
              <a:t> your investigation? </a:t>
            </a:r>
          </a:p>
          <a:p>
            <a:r>
              <a:rPr lang="en-US" sz="1000" dirty="0" smtClean="0">
                <a:latin typeface="Arial Narrow" pitchFamily="-108" charset="0"/>
              </a:rPr>
              <a:t>You </a:t>
            </a:r>
            <a:r>
              <a:rPr lang="en-US" sz="1000" dirty="0">
                <a:latin typeface="Arial Narrow" pitchFamily="-108" charset="0"/>
              </a:rPr>
              <a:t>may be inspired by the artist’s concept, use of media, subject, location, composition etc</a:t>
            </a:r>
            <a:r>
              <a:rPr lang="en-US" sz="1000" dirty="0" smtClean="0">
                <a:latin typeface="Arial Narrow" pitchFamily="-108" charset="0"/>
              </a:rPr>
              <a:t>…</a:t>
            </a:r>
          </a:p>
          <a:p>
            <a:r>
              <a:rPr lang="en-US" sz="1000" dirty="0" smtClean="0">
                <a:latin typeface="Arial Narrow" pitchFamily="-108" charset="0"/>
              </a:rPr>
              <a:t>What aspects of this work interest you most?</a:t>
            </a:r>
          </a:p>
          <a:p>
            <a:endParaRPr lang="en-US" sz="1000" dirty="0" smtClean="0">
              <a:latin typeface="Arial Narrow" pitchFamily="-108" charset="0"/>
            </a:endParaRPr>
          </a:p>
          <a:p>
            <a:r>
              <a:rPr lang="en-US" sz="1000" dirty="0" smtClean="0">
                <a:latin typeface="Arial Narrow" pitchFamily="-108" charset="0"/>
              </a:rPr>
              <a:t>How will you take these ideas forward into your own work and what skills do you hope to develop?</a:t>
            </a:r>
            <a:endParaRPr lang="en-US" sz="1000" dirty="0">
              <a:latin typeface="Arial Narrow" pitchFamily="-108" charset="0"/>
            </a:endParaRPr>
          </a:p>
        </p:txBody>
      </p:sp>
      <p:sp>
        <p:nvSpPr>
          <p:cNvPr id="5133" name="Rectangle 9"/>
          <p:cNvSpPr>
            <a:spLocks noChangeArrowheads="1"/>
          </p:cNvSpPr>
          <p:nvPr/>
        </p:nvSpPr>
        <p:spPr bwMode="auto">
          <a:xfrm>
            <a:off x="6172200" y="204790"/>
            <a:ext cx="2819400" cy="1981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57663" y="5808132"/>
            <a:ext cx="2518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82562" y="1423669"/>
            <a:ext cx="2438400" cy="145373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3512" y="1423669"/>
            <a:ext cx="2427288" cy="1453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120000"/>
              </a:lnSpc>
              <a:tabLst>
                <a:tab pos="574675" algn="l"/>
              </a:tabLst>
            </a:pPr>
            <a:r>
              <a:rPr lang="en-US" sz="1400" b="1" dirty="0" smtClean="0">
                <a:solidFill>
                  <a:srgbClr val="FF0000"/>
                </a:solidFill>
              </a:rPr>
              <a:t>Title:</a:t>
            </a:r>
          </a:p>
          <a:p>
            <a:pPr eaLnBrk="0" hangingPunct="0">
              <a:lnSpc>
                <a:spcPct val="120000"/>
              </a:lnSpc>
              <a:tabLst>
                <a:tab pos="574675" algn="l"/>
              </a:tabLst>
            </a:pPr>
            <a:r>
              <a:rPr lang="en-US" sz="1000" dirty="0" smtClean="0">
                <a:latin typeface="Arial Narrow" pitchFamily="-108" charset="0"/>
              </a:rPr>
              <a:t>How does the title of the work contribute to your understanding of the work?</a:t>
            </a:r>
            <a:r>
              <a:rPr lang="en-US" sz="1000" dirty="0">
                <a:latin typeface="Arial Narrow" pitchFamily="-108" charset="0"/>
              </a:rPr>
              <a:t> </a:t>
            </a:r>
            <a:r>
              <a:rPr lang="en-US" sz="1000" dirty="0" smtClean="0">
                <a:latin typeface="Arial Narrow" pitchFamily="-108" charset="0"/>
              </a:rPr>
              <a:t>Is it very simple and understated or is it more conceptual? Does it refer to something specific?</a:t>
            </a:r>
          </a:p>
          <a:p>
            <a:pPr eaLnBrk="0" hangingPunct="0">
              <a:lnSpc>
                <a:spcPct val="120000"/>
              </a:lnSpc>
              <a:tabLst>
                <a:tab pos="574675" algn="l"/>
              </a:tabLst>
            </a:pPr>
            <a:r>
              <a:rPr lang="en-US" sz="1000" dirty="0" smtClean="0">
                <a:latin typeface="Arial Narrow" pitchFamily="-108" charset="0"/>
              </a:rPr>
              <a:t>Does it give you any clues as to the meaning of the work?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6134842" y="2481669"/>
            <a:ext cx="2856758" cy="127753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172200" y="2516720"/>
            <a:ext cx="2764464" cy="95410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Content:</a:t>
            </a:r>
          </a:p>
          <a:p>
            <a:r>
              <a:rPr lang="en-US" sz="1000" dirty="0" smtClean="0"/>
              <a:t>Having researched further and understood the wider context, discuss the ideas behind the art work and the intentions of the photographer to your best a</a:t>
            </a:r>
            <a:r>
              <a:rPr lang="en-US" sz="800" b="1" i="1" dirty="0" smtClean="0"/>
              <a:t>. </a:t>
            </a:r>
            <a:r>
              <a:rPr lang="en-US" sz="1000" b="1" dirty="0" smtClean="0"/>
              <a:t>Use additional word frame sheet.</a:t>
            </a:r>
            <a:endParaRPr lang="en-US" sz="1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54400" y="1947333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Place the photograph that you wish to </a:t>
            </a:r>
            <a:r>
              <a:rPr lang="en-US" dirty="0" err="1" smtClean="0"/>
              <a:t>analyse</a:t>
            </a:r>
            <a:r>
              <a:rPr lang="en-US" dirty="0" smtClean="0"/>
              <a:t> here.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2567516" y="1153582"/>
            <a:ext cx="1031348" cy="96255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4016399" y="3586668"/>
            <a:ext cx="781800" cy="12779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296429" y="3147663"/>
            <a:ext cx="838415" cy="11200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5292462" y="1270795"/>
            <a:ext cx="955144" cy="80433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44130" y="1579365"/>
            <a:ext cx="355070" cy="30777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</a:t>
            </a:r>
            <a:endParaRPr lang="en-US" sz="1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942396" y="2344342"/>
            <a:ext cx="320529" cy="30777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331099" y="3451423"/>
            <a:ext cx="280198" cy="30777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62925" y="3301551"/>
            <a:ext cx="301544" cy="30777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79625" y="2993774"/>
            <a:ext cx="286176" cy="30777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11800" y="1576388"/>
            <a:ext cx="364067" cy="30777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891730" y="1579365"/>
            <a:ext cx="507470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>
          <a:xfrm rot="10800000">
            <a:off x="2620962" y="2387603"/>
            <a:ext cx="852488" cy="2201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2946931" y="3259666"/>
            <a:ext cx="880005" cy="49953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52400" y="3259668"/>
            <a:ext cx="2794530" cy="3445931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90500" y="291050"/>
            <a:ext cx="2430462" cy="980537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3512" y="3259669"/>
            <a:ext cx="2599267" cy="99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1" dirty="0">
                <a:solidFill>
                  <a:srgbClr val="FF0000"/>
                </a:solidFill>
              </a:rPr>
              <a:t>Form</a:t>
            </a:r>
            <a:r>
              <a:rPr lang="en-US" sz="1400" b="1" dirty="0" smtClean="0"/>
              <a:t> –</a:t>
            </a:r>
            <a:r>
              <a:rPr lang="en-US" sz="1400" dirty="0"/>
              <a:t> </a:t>
            </a:r>
            <a:r>
              <a:rPr lang="en-US" sz="1000" b="1" dirty="0" smtClean="0">
                <a:latin typeface="Arial Narrow" pitchFamily="-108" charset="0"/>
              </a:rPr>
              <a:t>“</a:t>
            </a:r>
            <a:r>
              <a:rPr lang="en-US" sz="1000" b="1" dirty="0">
                <a:latin typeface="Arial Narrow" pitchFamily="-108" charset="0"/>
              </a:rPr>
              <a:t>Setting in Scene</a:t>
            </a:r>
            <a:r>
              <a:rPr lang="en-US" sz="1000" b="1" dirty="0" smtClean="0">
                <a:latin typeface="Arial Narrow" pitchFamily="-108" charset="0"/>
              </a:rPr>
              <a:t>” - imagine </a:t>
            </a:r>
            <a:r>
              <a:rPr lang="en-US" sz="1000" b="1" dirty="0">
                <a:latin typeface="Arial Narrow" pitchFamily="-108" charset="0"/>
              </a:rPr>
              <a:t>you are trying to explain</a:t>
            </a:r>
            <a:r>
              <a:rPr lang="en-US" sz="1000" b="1" dirty="0" smtClean="0">
                <a:latin typeface="Arial Narrow" pitchFamily="-108" charset="0"/>
              </a:rPr>
              <a:t> the </a:t>
            </a:r>
            <a:r>
              <a:rPr lang="en-US" sz="1000" b="1" dirty="0">
                <a:latin typeface="Arial Narrow" pitchFamily="-108" charset="0"/>
              </a:rPr>
              <a:t>work to someone over the </a:t>
            </a:r>
            <a:r>
              <a:rPr lang="en-US" sz="1000" b="1" dirty="0" smtClean="0">
                <a:latin typeface="Arial Narrow" pitchFamily="-108" charset="0"/>
              </a:rPr>
              <a:t>telephone so they can picture it in their mind. Be specific and impartial.</a:t>
            </a:r>
          </a:p>
          <a:p>
            <a:endParaRPr lang="en-US" sz="1000" dirty="0" smtClean="0">
              <a:latin typeface="Arial Narrow" pitchFamily="-10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45465" y="4041465"/>
            <a:ext cx="5249333" cy="83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Process</a:t>
            </a:r>
            <a:r>
              <a:rPr lang="en-US" sz="1400" b="1" dirty="0" smtClean="0"/>
              <a:t> – </a:t>
            </a:r>
            <a:r>
              <a:rPr lang="en-US" sz="1000" b="1" dirty="0" smtClean="0"/>
              <a:t>imagine you are tasked with recreating this EXACT image. What would you have to consider to achieve this?</a:t>
            </a:r>
          </a:p>
          <a:p>
            <a:pPr eaLnBrk="0" hangingPunct="0">
              <a:lnSpc>
                <a:spcPct val="110000"/>
              </a:lnSpc>
            </a:pPr>
            <a:endParaRPr lang="en-US" sz="1000" b="1" dirty="0" smtClean="0"/>
          </a:p>
          <a:p>
            <a:endParaRPr lang="en-US" sz="1000" dirty="0">
              <a:latin typeface="Arial Narrow" pitchFamily="-10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09550" y="291051"/>
            <a:ext cx="2381250" cy="3257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Keywords: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46930" y="147935"/>
            <a:ext cx="30401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 dirty="0" smtClean="0"/>
              <a:t>Formal Image Analysis</a:t>
            </a:r>
            <a:endParaRPr lang="en-US" sz="2400" b="1" dirty="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145465" y="4041465"/>
            <a:ext cx="5791201" cy="266413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2762779" y="685800"/>
            <a:ext cx="25336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tabLst>
                <a:tab pos="574675" algn="l"/>
              </a:tabLst>
            </a:pPr>
            <a:r>
              <a:rPr lang="en-US" sz="900" dirty="0"/>
              <a:t>TITLE:</a:t>
            </a:r>
          </a:p>
          <a:p>
            <a:pPr eaLnBrk="0" hangingPunct="0">
              <a:lnSpc>
                <a:spcPct val="120000"/>
              </a:lnSpc>
              <a:tabLst>
                <a:tab pos="574675" algn="l"/>
              </a:tabLst>
            </a:pPr>
            <a:r>
              <a:rPr lang="en-US" sz="900" dirty="0"/>
              <a:t>DATE:  	</a:t>
            </a:r>
          </a:p>
          <a:p>
            <a:pPr eaLnBrk="0" hangingPunct="0">
              <a:lnSpc>
                <a:spcPct val="120000"/>
              </a:lnSpc>
              <a:tabLst>
                <a:tab pos="574675" algn="l"/>
              </a:tabLst>
            </a:pPr>
            <a:endParaRPr lang="en-US" sz="900" dirty="0"/>
          </a:p>
        </p:txBody>
      </p:sp>
      <p:sp>
        <p:nvSpPr>
          <p:cNvPr id="5132" name="Rectangle 3"/>
          <p:cNvSpPr>
            <a:spLocks noChangeArrowheads="1"/>
          </p:cNvSpPr>
          <p:nvPr/>
        </p:nvSpPr>
        <p:spPr bwMode="auto">
          <a:xfrm>
            <a:off x="6172200" y="415177"/>
            <a:ext cx="2819400" cy="63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Connections to your own work: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000" dirty="0">
                <a:latin typeface="Arial Narrow" pitchFamily="-108" charset="0"/>
              </a:rPr>
              <a:t>How does this work connect with either the </a:t>
            </a:r>
            <a:r>
              <a:rPr lang="en-US" sz="1000" dirty="0" smtClean="0">
                <a:latin typeface="Arial Narrow" pitchFamily="-108" charset="0"/>
              </a:rPr>
              <a:t>overall theme </a:t>
            </a:r>
            <a:r>
              <a:rPr lang="en-US" sz="1000" dirty="0">
                <a:latin typeface="Arial Narrow" pitchFamily="-108" charset="0"/>
              </a:rPr>
              <a:t>of</a:t>
            </a:r>
            <a:r>
              <a:rPr lang="en-US" sz="1000" dirty="0" smtClean="0">
                <a:latin typeface="Arial Narrow" pitchFamily="-108" charset="0"/>
              </a:rPr>
              <a:t> your investigation? </a:t>
            </a:r>
          </a:p>
        </p:txBody>
      </p:sp>
      <p:sp>
        <p:nvSpPr>
          <p:cNvPr id="5133" name="Rectangle 9"/>
          <p:cNvSpPr>
            <a:spLocks noChangeArrowheads="1"/>
          </p:cNvSpPr>
          <p:nvPr/>
        </p:nvSpPr>
        <p:spPr bwMode="auto">
          <a:xfrm>
            <a:off x="6172200" y="204790"/>
            <a:ext cx="2819400" cy="1981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82562" y="1423669"/>
            <a:ext cx="2438400" cy="145373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3512" y="1423669"/>
            <a:ext cx="2427288" cy="34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120000"/>
              </a:lnSpc>
              <a:tabLst>
                <a:tab pos="574675" algn="l"/>
              </a:tabLst>
            </a:pPr>
            <a:r>
              <a:rPr lang="en-US" sz="1400" b="1" dirty="0" smtClean="0">
                <a:solidFill>
                  <a:srgbClr val="FF0000"/>
                </a:solidFill>
              </a:rPr>
              <a:t>Title: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6134842" y="2481669"/>
            <a:ext cx="2856758" cy="127753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172200" y="2516720"/>
            <a:ext cx="2764464" cy="95410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Content:</a:t>
            </a:r>
          </a:p>
          <a:p>
            <a:r>
              <a:rPr lang="en-US" sz="1000" dirty="0" smtClean="0"/>
              <a:t>Having researched further and understood the wider context, discuss the ideas behind the art work and the intentions of the photographer to your best a</a:t>
            </a:r>
            <a:r>
              <a:rPr lang="en-US" sz="800" b="1" i="1" dirty="0" smtClean="0"/>
              <a:t>. </a:t>
            </a:r>
            <a:r>
              <a:rPr lang="en-US" sz="1000" b="1" dirty="0" smtClean="0"/>
              <a:t>Use additional word frame sheet.</a:t>
            </a:r>
            <a:endParaRPr lang="en-US" sz="1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54400" y="1947333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Place the photograph that you wish to </a:t>
            </a:r>
            <a:r>
              <a:rPr lang="en-US" dirty="0" err="1" smtClean="0"/>
              <a:t>analyse</a:t>
            </a:r>
            <a:r>
              <a:rPr lang="en-US" dirty="0" smtClean="0"/>
              <a:t> here.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2567516" y="1153582"/>
            <a:ext cx="1031348" cy="96255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4016399" y="3586668"/>
            <a:ext cx="781800" cy="12779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296429" y="3147663"/>
            <a:ext cx="838415" cy="11200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5292462" y="1270795"/>
            <a:ext cx="955144" cy="80433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44130" y="1579365"/>
            <a:ext cx="355070" cy="30777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</a:t>
            </a:r>
            <a:endParaRPr lang="en-US" sz="1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942396" y="2344342"/>
            <a:ext cx="320529" cy="30777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331099" y="3451423"/>
            <a:ext cx="280198" cy="30777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62925" y="3301551"/>
            <a:ext cx="301544" cy="30777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79625" y="2993774"/>
            <a:ext cx="286176" cy="30777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11800" y="1576388"/>
            <a:ext cx="364067" cy="30777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891730" y="1579365"/>
            <a:ext cx="507470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228600" y="152400"/>
            <a:ext cx="4300538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600" b="1" dirty="0">
                <a:solidFill>
                  <a:srgbClr val="FF0000"/>
                </a:solidFill>
              </a:rPr>
              <a:t>Content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152400" y="152400"/>
            <a:ext cx="4419600" cy="6553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Rectangle 11"/>
          <p:cNvSpPr>
            <a:spLocks noChangeArrowheads="1"/>
          </p:cNvSpPr>
          <p:nvPr/>
        </p:nvSpPr>
        <p:spPr bwMode="auto">
          <a:xfrm>
            <a:off x="4572000" y="152400"/>
            <a:ext cx="4419600" cy="6553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TextBox 8"/>
          <p:cNvSpPr txBox="1">
            <a:spLocks noChangeArrowheads="1"/>
          </p:cNvSpPr>
          <p:nvPr/>
        </p:nvSpPr>
        <p:spPr bwMode="auto">
          <a:xfrm>
            <a:off x="228600" y="457200"/>
            <a:ext cx="4419600" cy="686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 b="1" dirty="0"/>
              <a:t>What are</a:t>
            </a:r>
            <a:r>
              <a:rPr lang="en-US" sz="1100" b="1" dirty="0" smtClean="0"/>
              <a:t> the artist’s intentions</a:t>
            </a:r>
            <a:r>
              <a:rPr lang="en-US" sz="1100" b="1" dirty="0"/>
              <a:t>? There may be</a:t>
            </a:r>
            <a:r>
              <a:rPr lang="en-US" sz="1100" b="1" dirty="0" smtClean="0"/>
              <a:t> more </a:t>
            </a:r>
            <a:r>
              <a:rPr lang="en-US" sz="1100" b="1" dirty="0"/>
              <a:t>than one. ‘</a:t>
            </a:r>
            <a:r>
              <a:rPr lang="en-US" sz="1100" b="1" dirty="0" smtClean="0"/>
              <a:t>PEE’ </a:t>
            </a:r>
            <a:r>
              <a:rPr lang="en-US" sz="1100" b="1" dirty="0"/>
              <a:t>each intention.</a:t>
            </a:r>
          </a:p>
          <a:p>
            <a:endParaRPr lang="en-US" sz="1100" dirty="0"/>
          </a:p>
          <a:p>
            <a:r>
              <a:rPr lang="en-US" sz="1100" dirty="0"/>
              <a:t>      </a:t>
            </a:r>
            <a:r>
              <a:rPr lang="en-US" sz="1100" dirty="0" smtClean="0"/>
              <a:t> (Artist surname) </a:t>
            </a:r>
            <a:r>
              <a:rPr lang="en-US" sz="1100" dirty="0"/>
              <a:t>intended to…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       </a:t>
            </a:r>
            <a:r>
              <a:rPr lang="en-US" sz="1100" dirty="0" smtClean="0"/>
              <a:t>He/She </a:t>
            </a:r>
            <a:r>
              <a:rPr lang="en-US" sz="1100" dirty="0"/>
              <a:t>did this by… (describe something in the image)</a:t>
            </a:r>
          </a:p>
          <a:p>
            <a:endParaRPr lang="en-US" sz="1100" dirty="0"/>
          </a:p>
          <a:p>
            <a:r>
              <a:rPr lang="en-US" sz="1100" dirty="0"/>
              <a:t>       </a:t>
            </a:r>
          </a:p>
          <a:p>
            <a:r>
              <a:rPr lang="en-US" sz="1100" dirty="0"/>
              <a:t>       </a:t>
            </a:r>
            <a:r>
              <a:rPr lang="en-US" sz="1100" dirty="0" smtClean="0"/>
              <a:t>He/She </a:t>
            </a:r>
            <a:r>
              <a:rPr lang="en-US" sz="1100" dirty="0"/>
              <a:t>wanted us to think / react …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b="1" dirty="0"/>
              <a:t>What wider social, political or cultural issues is/was the artist </a:t>
            </a:r>
          </a:p>
          <a:p>
            <a:r>
              <a:rPr lang="en-US" sz="1100" b="1" dirty="0"/>
              <a:t>addressing?</a:t>
            </a:r>
          </a:p>
          <a:p>
            <a:endParaRPr lang="en-US" sz="1100" b="1" dirty="0"/>
          </a:p>
          <a:p>
            <a:r>
              <a:rPr lang="en-US" sz="1100" dirty="0"/>
              <a:t>      </a:t>
            </a:r>
            <a:r>
              <a:rPr lang="en-US" sz="1100" dirty="0" smtClean="0"/>
              <a:t> (Artist surname) </a:t>
            </a:r>
            <a:r>
              <a:rPr lang="en-US" sz="1100" dirty="0"/>
              <a:t>is considering ______ in this piece of work.</a:t>
            </a:r>
          </a:p>
          <a:p>
            <a:endParaRPr lang="en-US" sz="1100" dirty="0"/>
          </a:p>
          <a:p>
            <a:r>
              <a:rPr lang="en-US" sz="1100" dirty="0"/>
              <a:t>       </a:t>
            </a:r>
          </a:p>
          <a:p>
            <a:r>
              <a:rPr lang="en-US" sz="1100" dirty="0"/>
              <a:t>       This is shown by _____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       </a:t>
            </a:r>
            <a:r>
              <a:rPr lang="en-US" sz="1100" dirty="0" smtClean="0"/>
              <a:t>He/She </a:t>
            </a:r>
            <a:r>
              <a:rPr lang="en-US" sz="1100" dirty="0"/>
              <a:t>wanted to explore _____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b="1" dirty="0"/>
              <a:t>How do the formal elements, materials and techniques used by</a:t>
            </a:r>
            <a:r>
              <a:rPr lang="en-US" sz="1100" b="1" dirty="0" smtClean="0"/>
              <a:t> the artist </a:t>
            </a:r>
            <a:r>
              <a:rPr lang="en-US" sz="1100" b="1" dirty="0"/>
              <a:t>contribute to the work and reinforce</a:t>
            </a:r>
            <a:r>
              <a:rPr lang="en-US" sz="1100" b="1" dirty="0" smtClean="0"/>
              <a:t> their </a:t>
            </a:r>
            <a:r>
              <a:rPr lang="en-US" sz="1100" b="1" dirty="0"/>
              <a:t>intentions? </a:t>
            </a:r>
          </a:p>
          <a:p>
            <a:r>
              <a:rPr lang="en-US" sz="1100" dirty="0"/>
              <a:t>(This could include scale, composition as well as the particular process.) </a:t>
            </a:r>
          </a:p>
          <a:p>
            <a:endParaRPr lang="en-US" sz="1100" dirty="0" smtClean="0"/>
          </a:p>
          <a:p>
            <a:r>
              <a:rPr lang="en-US" sz="1100" dirty="0" smtClean="0"/>
              <a:t>       (Artist surname) </a:t>
            </a:r>
            <a:r>
              <a:rPr lang="en-US" sz="1100" dirty="0"/>
              <a:t>has used ______ in creating this work.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       This creates a ______ effect.</a:t>
            </a:r>
          </a:p>
          <a:p>
            <a:endParaRPr lang="en-US" sz="1100" dirty="0"/>
          </a:p>
          <a:p>
            <a:r>
              <a:rPr lang="en-US" sz="1100" dirty="0"/>
              <a:t>       </a:t>
            </a:r>
          </a:p>
          <a:p>
            <a:r>
              <a:rPr lang="en-US" sz="1100" dirty="0"/>
              <a:t>       This helps to support </a:t>
            </a:r>
            <a:r>
              <a:rPr lang="en-US" sz="1100" dirty="0" smtClean="0"/>
              <a:t>his/her </a:t>
            </a:r>
            <a:r>
              <a:rPr lang="en-US" sz="1100" dirty="0"/>
              <a:t>point about _____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6150" name="TextBox 9"/>
          <p:cNvSpPr txBox="1">
            <a:spLocks noChangeArrowheads="1"/>
          </p:cNvSpPr>
          <p:nvPr/>
        </p:nvSpPr>
        <p:spPr bwMode="auto">
          <a:xfrm>
            <a:off x="228600" y="914400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/>
              <a:t>P</a:t>
            </a: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228600" y="1400175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/>
              <a:t>E</a:t>
            </a:r>
          </a:p>
        </p:txBody>
      </p:sp>
      <p:sp>
        <p:nvSpPr>
          <p:cNvPr id="6152" name="TextBox 11"/>
          <p:cNvSpPr txBox="1">
            <a:spLocks noChangeArrowheads="1"/>
          </p:cNvSpPr>
          <p:nvPr/>
        </p:nvSpPr>
        <p:spPr bwMode="auto">
          <a:xfrm>
            <a:off x="228600" y="1905000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/>
              <a:t>E</a:t>
            </a:r>
          </a:p>
        </p:txBody>
      </p:sp>
      <p:sp>
        <p:nvSpPr>
          <p:cNvPr id="6153" name="TextBox 13"/>
          <p:cNvSpPr txBox="1">
            <a:spLocks noChangeArrowheads="1"/>
          </p:cNvSpPr>
          <p:nvPr/>
        </p:nvSpPr>
        <p:spPr bwMode="auto">
          <a:xfrm>
            <a:off x="228600" y="2924175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/>
              <a:t>P</a:t>
            </a:r>
          </a:p>
        </p:txBody>
      </p:sp>
      <p:sp>
        <p:nvSpPr>
          <p:cNvPr id="6154" name="TextBox 14"/>
          <p:cNvSpPr txBox="1">
            <a:spLocks noChangeArrowheads="1"/>
          </p:cNvSpPr>
          <p:nvPr/>
        </p:nvSpPr>
        <p:spPr bwMode="auto">
          <a:xfrm>
            <a:off x="228600" y="3408363"/>
            <a:ext cx="304800" cy="277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/>
              <a:t>E</a:t>
            </a:r>
          </a:p>
        </p:txBody>
      </p:sp>
      <p:sp>
        <p:nvSpPr>
          <p:cNvPr id="6155" name="TextBox 15"/>
          <p:cNvSpPr txBox="1">
            <a:spLocks noChangeArrowheads="1"/>
          </p:cNvSpPr>
          <p:nvPr/>
        </p:nvSpPr>
        <p:spPr bwMode="auto">
          <a:xfrm>
            <a:off x="228600" y="3914775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/>
              <a:t>E</a:t>
            </a:r>
          </a:p>
        </p:txBody>
      </p:sp>
      <p:sp>
        <p:nvSpPr>
          <p:cNvPr id="6156" name="TextBox 18"/>
          <p:cNvSpPr txBox="1">
            <a:spLocks noChangeArrowheads="1"/>
          </p:cNvSpPr>
          <p:nvPr/>
        </p:nvSpPr>
        <p:spPr bwMode="auto">
          <a:xfrm>
            <a:off x="228600" y="5257800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/>
              <a:t>P</a:t>
            </a:r>
          </a:p>
        </p:txBody>
      </p:sp>
      <p:sp>
        <p:nvSpPr>
          <p:cNvPr id="6157" name="TextBox 19"/>
          <p:cNvSpPr txBox="1">
            <a:spLocks noChangeArrowheads="1"/>
          </p:cNvSpPr>
          <p:nvPr/>
        </p:nvSpPr>
        <p:spPr bwMode="auto">
          <a:xfrm>
            <a:off x="228600" y="5770563"/>
            <a:ext cx="304800" cy="277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/>
              <a:t>E</a:t>
            </a:r>
          </a:p>
        </p:txBody>
      </p:sp>
      <p:sp>
        <p:nvSpPr>
          <p:cNvPr id="6158" name="TextBox 20"/>
          <p:cNvSpPr txBox="1">
            <a:spLocks noChangeArrowheads="1"/>
          </p:cNvSpPr>
          <p:nvPr/>
        </p:nvSpPr>
        <p:spPr bwMode="auto">
          <a:xfrm>
            <a:off x="228600" y="6276975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/>
              <a:t>E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572000" y="152400"/>
          <a:ext cx="4419600" cy="6557971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8210</TotalTime>
  <Words>819</Words>
  <Application>Microsoft Office PowerPoint</Application>
  <PresentationFormat>On-screen Show (4:3)</PresentationFormat>
  <Paragraphs>112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Mia Hodgson</dc:creator>
  <cp:lastModifiedBy>Mia Hodgson</cp:lastModifiedBy>
  <cp:revision>4</cp:revision>
  <dcterms:created xsi:type="dcterms:W3CDTF">2015-11-01T14:13:16Z</dcterms:created>
  <dcterms:modified xsi:type="dcterms:W3CDTF">2018-09-19T06:57:00Z</dcterms:modified>
</cp:coreProperties>
</file>