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3CDDD"/>
    <a:srgbClr val="FFB27D"/>
    <a:srgbClr val="CC99FF"/>
    <a:srgbClr val="CC66FF"/>
    <a:srgbClr val="F25448"/>
    <a:srgbClr val="57FFA3"/>
    <a:srgbClr val="F68222"/>
    <a:srgbClr val="F9A141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14"/>
    <p:restoredTop sz="94695"/>
  </p:normalViewPr>
  <p:slideViewPr>
    <p:cSldViewPr>
      <p:cViewPr varScale="1">
        <p:scale>
          <a:sx n="95" d="100"/>
          <a:sy n="95" d="100"/>
        </p:scale>
        <p:origin x="7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9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90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4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0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2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5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31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5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16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7041-3EDF-464B-BE29-958F03C782B3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7BF8B-768F-4A71-B4B0-D5529AEFF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6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AF15D34-0DF7-2C4D-BF0D-9ED6F7D5B30C}"/>
              </a:ext>
            </a:extLst>
          </p:cNvPr>
          <p:cNvCxnSpPr>
            <a:cxnSpLocks/>
          </p:cNvCxnSpPr>
          <p:nvPr/>
        </p:nvCxnSpPr>
        <p:spPr>
          <a:xfrm flipV="1">
            <a:off x="2958224" y="3286886"/>
            <a:ext cx="3205585" cy="4272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Connector 2051"/>
          <p:cNvCxnSpPr/>
          <p:nvPr/>
        </p:nvCxnSpPr>
        <p:spPr>
          <a:xfrm flipH="1" flipV="1">
            <a:off x="6887543" y="3418124"/>
            <a:ext cx="1093221" cy="2319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flipV="1">
            <a:off x="6694575" y="3356993"/>
            <a:ext cx="95063" cy="15290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294982" y="3312932"/>
            <a:ext cx="1598010" cy="404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6892992" y="3173900"/>
            <a:ext cx="1516753" cy="183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8" name="Straight Connector 2057"/>
          <p:cNvCxnSpPr/>
          <p:nvPr/>
        </p:nvCxnSpPr>
        <p:spPr>
          <a:xfrm>
            <a:off x="4777717" y="2780928"/>
            <a:ext cx="2109825" cy="562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Connector 2053"/>
          <p:cNvCxnSpPr/>
          <p:nvPr/>
        </p:nvCxnSpPr>
        <p:spPr>
          <a:xfrm>
            <a:off x="6370188" y="1592223"/>
            <a:ext cx="517354" cy="17207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892992" y="703164"/>
            <a:ext cx="324119" cy="2537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Connector 2047"/>
          <p:cNvCxnSpPr/>
          <p:nvPr/>
        </p:nvCxnSpPr>
        <p:spPr>
          <a:xfrm>
            <a:off x="3707904" y="476672"/>
            <a:ext cx="3185088" cy="2836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2160" y="2815013"/>
            <a:ext cx="1761664" cy="995839"/>
          </a:xfrm>
          <a:prstGeom prst="hexag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Pick a</a:t>
            </a:r>
            <a:r>
              <a:rPr lang="en-GB" sz="1400" b="1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r>
              <a:rPr lang="en-GB" sz="1400" b="1" dirty="0"/>
              <a:t>d Mix </a:t>
            </a:r>
          </a:p>
          <a:p>
            <a:pPr algn="ctr"/>
            <a:r>
              <a:rPr lang="en-GB" sz="1400" b="1" dirty="0"/>
              <a:t>Visual La</a:t>
            </a:r>
            <a:r>
              <a:rPr lang="en-GB" sz="1400" b="1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r>
              <a:rPr lang="en-GB" sz="1400" b="1" dirty="0"/>
              <a:t>guage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7" y="269738"/>
            <a:ext cx="1213753" cy="349329"/>
          </a:xfrm>
          <a:prstGeom prst="hexagon">
            <a:avLst/>
          </a:prstGeom>
          <a:solidFill>
            <a:srgbClr val="EEF24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Aperture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3182" y="3563239"/>
            <a:ext cx="1140424" cy="352008"/>
          </a:xfrm>
          <a:prstGeom prst="hexagon">
            <a:avLst/>
          </a:prstGeom>
          <a:solidFill>
            <a:srgbClr val="71DA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ISO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47933" y="1445748"/>
            <a:ext cx="1008112" cy="354687"/>
          </a:xfrm>
          <a:prstGeom prst="hexagon">
            <a:avLst/>
          </a:prstGeom>
          <a:solidFill>
            <a:srgbClr val="E7B7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Patter</a:t>
            </a:r>
            <a:r>
              <a:rPr lang="en-GB" sz="1200" b="1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84562" y="575441"/>
            <a:ext cx="1008112" cy="354687"/>
          </a:xfrm>
          <a:prstGeom prst="hexagon">
            <a:avLst/>
          </a:prstGeom>
          <a:solidFill>
            <a:srgbClr val="82F28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Colour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35214" y="2852936"/>
            <a:ext cx="1262608" cy="349329"/>
          </a:xfrm>
          <a:prstGeom prst="hexagon">
            <a:avLst/>
          </a:prstGeom>
          <a:solidFill>
            <a:srgbClr val="F1A34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Viewpoi</a:t>
            </a:r>
            <a:r>
              <a:rPr lang="en-GB" sz="1200" b="1" dirty="0">
                <a:ea typeface="Truetypewriter PolyglOTT" panose="02060704040205020404" pitchFamily="18" charset="0"/>
                <a:cs typeface="Khmer UI" panose="020B0502040204020203" pitchFamily="34" charset="0"/>
              </a:rPr>
              <a:t>nt</a:t>
            </a:r>
            <a:endParaRPr lang="en-GB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61399" y="4237923"/>
            <a:ext cx="1440160" cy="346650"/>
          </a:xfrm>
          <a:prstGeom prst="hexagon">
            <a:avLst/>
          </a:prstGeom>
          <a:solidFill>
            <a:srgbClr val="FFFF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Compositio</a:t>
            </a:r>
            <a:r>
              <a:rPr lang="en-GB" sz="1200" b="1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2604924"/>
            <a:ext cx="1203920" cy="613470"/>
          </a:xfrm>
          <a:prstGeom prst="hexagon">
            <a:avLst/>
          </a:prstGeom>
          <a:solidFill>
            <a:srgbClr val="8CDC3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Shutter Speed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68355" y="3563239"/>
            <a:ext cx="1174145" cy="613470"/>
          </a:xfrm>
          <a:prstGeom prst="hexagon">
            <a:avLst/>
          </a:prstGeom>
          <a:solidFill>
            <a:srgbClr val="57FFA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White Balance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04609"/>
              </p:ext>
            </p:extLst>
          </p:nvPr>
        </p:nvGraphicFramePr>
        <p:xfrm>
          <a:off x="36241" y="4848031"/>
          <a:ext cx="4607767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ADDING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moreover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furthermore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additionally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SEQUENCING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finally,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next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meanwhile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subsequently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ILLUSTRATING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for instance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in the case of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as revealed by…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illustrated by…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CAUSE AND EFFECT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therefore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consequently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hence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COMPARING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Rosewood Std Regular" pitchFamily="8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similarly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likewise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equally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in the same way…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QUALIFYING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however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although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unless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except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apart from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CONTRASTING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Rosewood Std Regular" pitchFamily="8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whereas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instead of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alternatively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otherwise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unlike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  <a:latin typeface="Rosewood Std Regular" pitchFamily="82" charset="0"/>
                        </a:rPr>
                        <a:t>EMPHASISING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Rosewood Std Regular" pitchFamily="8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above all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in particular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especially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significantly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u="none" kern="1200" dirty="0">
                          <a:solidFill>
                            <a:schemeClr val="tx1"/>
                          </a:solidFill>
                          <a:effectLst/>
                        </a:rPr>
                        <a:t>notably</a:t>
                      </a: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-26076" y="-13037"/>
            <a:ext cx="371106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cs typeface="Khmer UI" panose="020B0502040204020203" pitchFamily="34" charset="0"/>
              </a:rPr>
              <a:t>Sentence starters…</a:t>
            </a:r>
            <a:r>
              <a:rPr lang="en-GB" sz="1400" dirty="0">
                <a:cs typeface="Khmer UI" panose="020B0502040204020203" pitchFamily="34" charset="0"/>
              </a:rPr>
              <a:t> </a:t>
            </a:r>
          </a:p>
          <a:p>
            <a:endParaRPr lang="en-GB" sz="700" dirty="0">
              <a:cs typeface="Khmer UI" panose="020B0502040204020203" pitchFamily="34" charset="0"/>
            </a:endParaRP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While looking at the work…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Initially I thought that…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I particularly like the…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In my own work I would like to…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In my opinion I feel that…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The similarities between… and… are apparent because…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The skill/technique which worked really well was… this added to my work because…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The main theme which inspired me was… because… 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I think the </a:t>
            </a:r>
            <a:r>
              <a:rPr lang="en-US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photographer </a:t>
            </a:r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has been inspired by… because…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I find this image interesting because…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My work has taken influence from the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photographers use of colour/viewpoint/</a:t>
            </a:r>
          </a:p>
          <a:p>
            <a:r>
              <a:rPr lang="en-GB" sz="1200" dirty="0">
                <a:ea typeface="Truetypewriter PolyglOTT" panose="02060704040205020404" pitchFamily="18" charset="0"/>
                <a:cs typeface="Khmer UI" panose="020B0502040204020203" pitchFamily="34" charset="0"/>
              </a:rPr>
              <a:t>subject matter.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33018" y="538942"/>
            <a:ext cx="1113483" cy="332452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Focal point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61258" y="98294"/>
            <a:ext cx="1014390" cy="334982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Short/long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25936" y="1452848"/>
            <a:ext cx="1247720" cy="329922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Depth of Field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91971" y="487776"/>
            <a:ext cx="732075" cy="345103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Macro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25074" y="1063067"/>
            <a:ext cx="682060" cy="347633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Sharp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85575" y="898119"/>
            <a:ext cx="864876" cy="337512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Vignette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68073" y="901995"/>
            <a:ext cx="794266" cy="340043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Blurred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85663" y="107656"/>
            <a:ext cx="887625" cy="337512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Lens size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03606" y="699027"/>
            <a:ext cx="1146640" cy="329922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Wide angle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80128" y="705476"/>
            <a:ext cx="710929" cy="345103"/>
          </a:xfrm>
          <a:prstGeom prst="hexagon">
            <a:avLst/>
          </a:prstGeom>
          <a:solidFill>
            <a:srgbClr val="EEF24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F Stop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759404" y="44624"/>
            <a:ext cx="1384596" cy="327392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Compleme</a:t>
            </a:r>
            <a:r>
              <a:rPr lang="en-GB" sz="1100" dirty="0">
                <a:ea typeface="Truetypewriter PolyglOTT" panose="02060704040205020404" pitchFamily="18" charset="0"/>
                <a:cs typeface="Khmer UI" panose="020B0502040204020203" pitchFamily="34" charset="0"/>
              </a:rPr>
              <a:t>ntary</a:t>
            </a:r>
            <a:endParaRPr lang="en-GB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7004851" y="197024"/>
            <a:ext cx="798077" cy="342573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I</a:t>
            </a:r>
            <a:r>
              <a:rPr lang="en-GB" sz="1100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r>
              <a:rPr lang="en-GB" sz="1100" dirty="0"/>
              <a:t>te</a:t>
            </a:r>
            <a:r>
              <a:rPr lang="en-GB" sz="1100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r>
              <a:rPr lang="en-GB" sz="1100" dirty="0"/>
              <a:t>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76205" y="791405"/>
            <a:ext cx="570389" cy="357753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Hue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93782" y="407950"/>
            <a:ext cx="952812" cy="334982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Saturated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897431" y="42094"/>
            <a:ext cx="1122841" cy="332452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Harmo</a:t>
            </a:r>
            <a:r>
              <a:rPr lang="en-GB" sz="1100" dirty="0">
                <a:ea typeface="Truetypewriter PolyglOTT" panose="02060704040205020404" pitchFamily="18" charset="0"/>
                <a:cs typeface="Khmer UI" panose="020B0502040204020203" pitchFamily="34" charset="0"/>
              </a:rPr>
              <a:t>n</a:t>
            </a:r>
            <a:r>
              <a:rPr lang="en-GB" sz="1100" dirty="0"/>
              <a:t>ious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37924" y="772632"/>
            <a:ext cx="559428" cy="357753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Dull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55161" y="1024905"/>
            <a:ext cx="596828" cy="355223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Cool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789638" y="976606"/>
            <a:ext cx="710929" cy="345103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Warm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740352" y="404664"/>
            <a:ext cx="1164836" cy="329922"/>
          </a:xfrm>
          <a:prstGeom prst="hexagon">
            <a:avLst/>
          </a:prstGeom>
          <a:solidFill>
            <a:srgbClr val="82F287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Synaesthesia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727527" y="2125507"/>
            <a:ext cx="933318" cy="33498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Irregular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06545" y="1680596"/>
            <a:ext cx="612026" cy="352693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Busy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04620" y="1254711"/>
            <a:ext cx="933123" cy="33751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Rhythmic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32040" y="2012064"/>
            <a:ext cx="940496" cy="33498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Embellish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23928" y="1863853"/>
            <a:ext cx="1049506" cy="33245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Tessellated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53286" y="1636990"/>
            <a:ext cx="940496" cy="33498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Repeated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36310" y="1845838"/>
            <a:ext cx="1010284" cy="33498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Geometric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81289" y="2460489"/>
            <a:ext cx="570389" cy="357753"/>
          </a:xfrm>
          <a:prstGeom prst="hexagon">
            <a:avLst/>
          </a:prstGeom>
          <a:solidFill>
            <a:srgbClr val="8CDC3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Blur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3179" y="2433964"/>
            <a:ext cx="1225484" cy="329922"/>
          </a:xfrm>
          <a:prstGeom prst="hexagon">
            <a:avLst/>
          </a:prstGeom>
          <a:solidFill>
            <a:srgbClr val="8CDC3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Over exposed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063701" y="2228862"/>
            <a:ext cx="791779" cy="342573"/>
          </a:xfrm>
          <a:prstGeom prst="hexagon">
            <a:avLst/>
          </a:prstGeom>
          <a:solidFill>
            <a:srgbClr val="8CDC3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Motion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248193" y="2924359"/>
            <a:ext cx="835938" cy="340043"/>
          </a:xfrm>
          <a:prstGeom prst="hexagon">
            <a:avLst/>
          </a:prstGeom>
          <a:solidFill>
            <a:srgbClr val="8CDC3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Panning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382866" y="3272710"/>
            <a:ext cx="1316390" cy="327392"/>
          </a:xfrm>
          <a:prstGeom prst="hexagon">
            <a:avLst/>
          </a:prstGeom>
          <a:solidFill>
            <a:srgbClr val="8CDC3C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Under exposed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829219" y="2901662"/>
            <a:ext cx="1265915" cy="329922"/>
          </a:xfrm>
          <a:prstGeom prst="hexagon">
            <a:avLst/>
          </a:prstGeom>
          <a:solidFill>
            <a:srgbClr val="8CDC3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Exposure time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887272" y="2132856"/>
            <a:ext cx="1143901" cy="332452"/>
          </a:xfrm>
          <a:prstGeom prst="hexagon">
            <a:avLst/>
          </a:prstGeom>
          <a:solidFill>
            <a:srgbClr val="F1A34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Worms eye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11491" y="1765020"/>
            <a:ext cx="914510" cy="337512"/>
          </a:xfrm>
          <a:prstGeom prst="hexagon">
            <a:avLst/>
          </a:prstGeom>
          <a:solidFill>
            <a:srgbClr val="F1A34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Birds eye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35623" y="2492896"/>
            <a:ext cx="1110619" cy="332452"/>
          </a:xfrm>
          <a:prstGeom prst="hexagon">
            <a:avLst/>
          </a:prstGeom>
          <a:solidFill>
            <a:srgbClr val="F1A34D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Underneath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69555" y="1582047"/>
            <a:ext cx="864876" cy="337512"/>
          </a:xfrm>
          <a:prstGeom prst="hexagon">
            <a:avLst/>
          </a:prstGeom>
          <a:solidFill>
            <a:srgbClr val="F1A34D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Close up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10021" y="3238034"/>
            <a:ext cx="938443" cy="334982"/>
          </a:xfrm>
          <a:prstGeom prst="hexagon">
            <a:avLst/>
          </a:prstGeom>
          <a:solidFill>
            <a:srgbClr val="F1A34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Obscured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271563" y="1358079"/>
            <a:ext cx="1078025" cy="332452"/>
          </a:xfrm>
          <a:prstGeom prst="hexagon">
            <a:avLst/>
          </a:prstGeom>
          <a:solidFill>
            <a:srgbClr val="F1A34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Perspective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10822" y="4022138"/>
            <a:ext cx="1194636" cy="329922"/>
          </a:xfrm>
          <a:prstGeom prst="hexagon">
            <a:avLst>
              <a:gd name="adj" fmla="val 30134"/>
              <a:gd name="vf" fmla="val 115470"/>
            </a:avLst>
          </a:prstGeom>
          <a:solidFill>
            <a:srgbClr val="57FFA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Temperature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497842" y="3630552"/>
            <a:ext cx="1078025" cy="332452"/>
          </a:xfrm>
          <a:prstGeom prst="hexagon">
            <a:avLst/>
          </a:prstGeom>
          <a:solidFill>
            <a:srgbClr val="57FFA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Colour cast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622058" y="4210865"/>
            <a:ext cx="1078025" cy="332452"/>
          </a:xfrm>
          <a:prstGeom prst="hexagon">
            <a:avLst/>
          </a:prstGeom>
          <a:solidFill>
            <a:srgbClr val="57FFA3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Warm/Cold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548522" y="3861317"/>
            <a:ext cx="1093990" cy="33245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Juxtaposed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74120" y="4983330"/>
            <a:ext cx="892411" cy="33751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Layered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10527" y="4753584"/>
            <a:ext cx="848439" cy="340043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Triptych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705312" y="5517538"/>
            <a:ext cx="1137101" cy="332452"/>
          </a:xfrm>
          <a:prstGeom prst="hexagon">
            <a:avLst>
              <a:gd name="adj" fmla="val 22612"/>
              <a:gd name="vf" fmla="val 115470"/>
            </a:avLst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Leadi</a:t>
            </a:r>
            <a:r>
              <a:rPr lang="en-GB" sz="1100" dirty="0">
                <a:ea typeface="Truetypewriter PolyglOTT" panose="02060704040205020404" pitchFamily="18" charset="0"/>
                <a:cs typeface="Khmer UI" panose="020B0502040204020203" pitchFamily="34" charset="0"/>
              </a:rPr>
              <a:t>ng Line</a:t>
            </a:r>
            <a:endParaRPr lang="en-GB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5783818" y="5358528"/>
            <a:ext cx="1225484" cy="32992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Rule of Thirds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33018" y="3955312"/>
            <a:ext cx="1092286" cy="332452"/>
          </a:xfrm>
          <a:prstGeom prst="hexagon">
            <a:avLst/>
          </a:prstGeom>
          <a:solidFill>
            <a:srgbClr val="71DA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Tonal range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12852" y="3303004"/>
            <a:ext cx="1570963" cy="324862"/>
          </a:xfrm>
          <a:prstGeom prst="hexagon">
            <a:avLst/>
          </a:prstGeom>
          <a:solidFill>
            <a:srgbClr val="71DA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Grain (coarse/fine)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42937" y="4110142"/>
            <a:ext cx="1332438" cy="327392"/>
          </a:xfrm>
          <a:prstGeom prst="hexagon">
            <a:avLst/>
          </a:prstGeom>
          <a:solidFill>
            <a:srgbClr val="71DA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Light sensitivity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37408" y="3654726"/>
            <a:ext cx="1024652" cy="334982"/>
          </a:xfrm>
          <a:prstGeom prst="hexagon">
            <a:avLst/>
          </a:prstGeom>
          <a:solidFill>
            <a:srgbClr val="71DA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Film speed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4453" y="4542504"/>
            <a:ext cx="120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cs typeface="Khmer UI" panose="020B0502040204020203" pitchFamily="34" charset="0"/>
              </a:rPr>
              <a:t>Connectives</a:t>
            </a:r>
            <a:endParaRPr lang="en-GB" dirty="0"/>
          </a:p>
          <a:p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2083815" y="3190204"/>
            <a:ext cx="813019" cy="340043"/>
          </a:xfrm>
          <a:prstGeom prst="hexagon">
            <a:avLst/>
          </a:prstGeom>
          <a:solidFill>
            <a:srgbClr val="71DA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Texture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350981" y="3732717"/>
            <a:ext cx="866944" cy="337512"/>
          </a:xfrm>
          <a:prstGeom prst="hexagon">
            <a:avLst/>
          </a:prstGeom>
          <a:solidFill>
            <a:srgbClr val="71DA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Contrast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7893210" y="5577784"/>
            <a:ext cx="1116984" cy="352008"/>
          </a:xfrm>
          <a:prstGeom prst="hexagon">
            <a:avLst/>
          </a:prstGeom>
          <a:solidFill>
            <a:srgbClr val="E7B7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Lighting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916529" y="6494779"/>
            <a:ext cx="866944" cy="33751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Contrast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958824" y="5223147"/>
            <a:ext cx="879352" cy="33751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Intensity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40004" y="6334378"/>
            <a:ext cx="932286" cy="33498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Reflected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929635" y="6117455"/>
            <a:ext cx="798077" cy="342573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Control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740352" y="6337523"/>
            <a:ext cx="733689" cy="345103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Shade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8429627" y="6510074"/>
            <a:ext cx="637674" cy="350163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Flash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029617" y="5937174"/>
            <a:ext cx="918647" cy="33751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Tungsten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702268" y="5979374"/>
            <a:ext cx="1404657" cy="32739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Natural/daylight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035212" y="5370424"/>
            <a:ext cx="944602" cy="33498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Lens flare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4664165" y="5145699"/>
            <a:ext cx="906238" cy="33751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Cropping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952230" y="4842206"/>
            <a:ext cx="912442" cy="33751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Selection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527462" y="4631272"/>
            <a:ext cx="2489047" cy="31980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Organisation of formal elements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41293" y="4062751"/>
            <a:ext cx="1193138" cy="32992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Arrangement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5870505" y="4061847"/>
            <a:ext cx="745599" cy="342573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Layout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7609470" y="3690097"/>
            <a:ext cx="1084137" cy="33245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Foreground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970293" y="4469700"/>
            <a:ext cx="821353" cy="340043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Balance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49362" y="4997645"/>
            <a:ext cx="1143212" cy="332452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Golden ratio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196806" y="5884317"/>
            <a:ext cx="848439" cy="340043"/>
          </a:xfrm>
          <a:prstGeom prst="hexagon">
            <a:avLst/>
          </a:prstGeom>
          <a:solidFill>
            <a:srgbClr val="FFFF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Diptych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911634" y="6510074"/>
            <a:ext cx="1154728" cy="329922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Golden Hour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898463" y="5750239"/>
            <a:ext cx="860941" cy="340043"/>
          </a:xfrm>
          <a:prstGeom prst="hexagon">
            <a:avLst/>
          </a:prstGeom>
          <a:solidFill>
            <a:srgbClr val="E7B7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100" dirty="0"/>
              <a:t>Diffused</a:t>
            </a:r>
          </a:p>
        </p:txBody>
      </p:sp>
    </p:spTree>
    <p:extLst>
      <p:ext uri="{BB962C8B-B14F-4D97-AF65-F5344CB8AC3E}">
        <p14:creationId xmlns:p14="http://schemas.microsoft.com/office/powerpoint/2010/main" val="11576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303</Words>
  <Application>Microsoft Office PowerPoint</Application>
  <PresentationFormat>On-screen Show (4:3)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Khmer UI</vt:lpstr>
      <vt:lpstr>Rosewood Std Regular</vt:lpstr>
      <vt:lpstr>Times New Roman</vt:lpstr>
      <vt:lpstr>Truetypewriter PolyglOTT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Krusty</dc:creator>
  <cp:lastModifiedBy>M Hodgson</cp:lastModifiedBy>
  <cp:revision>55</cp:revision>
  <cp:lastPrinted>2017-07-07T14:23:07Z</cp:lastPrinted>
  <dcterms:created xsi:type="dcterms:W3CDTF">2017-04-22T15:44:14Z</dcterms:created>
  <dcterms:modified xsi:type="dcterms:W3CDTF">2020-09-08T06:56:14Z</dcterms:modified>
</cp:coreProperties>
</file>