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0" r:id="rId2"/>
    <p:sldId id="257" r:id="rId3"/>
    <p:sldId id="258" r:id="rId4"/>
    <p:sldId id="256" r:id="rId5"/>
    <p:sldId id="259"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766" autoAdjust="0"/>
  </p:normalViewPr>
  <p:slideViewPr>
    <p:cSldViewPr>
      <p:cViewPr varScale="1">
        <p:scale>
          <a:sx n="62" d="100"/>
          <a:sy n="62" d="100"/>
        </p:scale>
        <p:origin x="-70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82B12F-4500-489A-82B7-4C1F17DC1049}" type="datetimeFigureOut">
              <a:rPr lang="en-GB" smtClean="0"/>
              <a:t>30/11/2016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E2ABAA-7D92-4E4D-BCDD-A07F644FCE02}" type="slidenum">
              <a:rPr lang="en-GB" smtClean="0"/>
              <a:t>‹#›</a:t>
            </a:fld>
            <a:endParaRPr lang="en-GB"/>
          </a:p>
        </p:txBody>
      </p:sp>
    </p:spTree>
    <p:extLst>
      <p:ext uri="{BB962C8B-B14F-4D97-AF65-F5344CB8AC3E}">
        <p14:creationId xmlns:p14="http://schemas.microsoft.com/office/powerpoint/2010/main" val="2410095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cap="none" normalizeH="0" baseline="0" dirty="0" smtClean="0">
                <a:ln>
                  <a:noFill/>
                </a:ln>
                <a:solidFill>
                  <a:srgbClr val="000000"/>
                </a:solidFill>
                <a:effectLst/>
                <a:latin typeface="Open Sans"/>
                <a:cs typeface="Arial" pitchFamily="34" charset="0"/>
              </a:rPr>
              <a:t> </a:t>
            </a:r>
            <a:r>
              <a:rPr kumimoji="0" lang="en-US" sz="600" b="1" i="0" u="none" strike="noStrike" cap="none" normalizeH="0" baseline="0" dirty="0" smtClean="0">
                <a:ln>
                  <a:noFill/>
                </a:ln>
                <a:solidFill>
                  <a:srgbClr val="00B8DC"/>
                </a:solidFill>
                <a:effectLst/>
                <a:latin typeface="Open Sans"/>
                <a:cs typeface="Arial" pitchFamily="34" charset="0"/>
              </a:rPr>
              <a:t>CAT. 82</a:t>
            </a:r>
            <a:r>
              <a:rPr kumimoji="0" lang="en-US" sz="600" b="0" i="0" u="none" strike="noStrike" cap="none" normalizeH="0" baseline="0" dirty="0" smtClean="0">
                <a:ln>
                  <a:noFill/>
                </a:ln>
                <a:solidFill>
                  <a:srgbClr val="000000"/>
                </a:solidFill>
                <a:effectLst/>
                <a:latin typeface="Open Sans"/>
                <a:cs typeface="Arial" pitchFamily="34" charset="0"/>
              </a:rPr>
              <a:t>  </a:t>
            </a:r>
            <a:r>
              <a:rPr kumimoji="0" lang="en-US" sz="600" b="1" i="0" u="none" strike="noStrike" cap="none" normalizeH="0" baseline="0" dirty="0" smtClean="0">
                <a:ln>
                  <a:noFill/>
                </a:ln>
                <a:solidFill>
                  <a:srgbClr val="000000"/>
                </a:solidFill>
                <a:effectLst/>
                <a:latin typeface="Open Sans"/>
                <a:cs typeface="Arial" pitchFamily="34" charset="0"/>
              </a:rPr>
              <a:t>Robert Rauschenberg</a:t>
            </a:r>
            <a:r>
              <a:rPr kumimoji="0" lang="en-US" sz="600" b="0" i="0" u="none" strike="noStrike" cap="none" normalizeH="0" baseline="0" dirty="0" smtClean="0">
                <a:ln>
                  <a:noFill/>
                </a:ln>
                <a:solidFill>
                  <a:srgbClr val="000000"/>
                </a:solidFill>
                <a:effectLst/>
                <a:latin typeface="Open Sans"/>
                <a:cs typeface="Arial" pitchFamily="34" charset="0"/>
              </a:rPr>
              <a:t> (1925–2008), </a:t>
            </a:r>
            <a:r>
              <a:rPr kumimoji="0" lang="en-US" sz="600" b="0" i="1" u="none" strike="noStrike" cap="none" normalizeH="0" baseline="0" dirty="0" smtClean="0">
                <a:ln>
                  <a:noFill/>
                </a:ln>
                <a:solidFill>
                  <a:srgbClr val="000000"/>
                </a:solidFill>
                <a:effectLst/>
                <a:latin typeface="Open Sans"/>
                <a:cs typeface="Arial" pitchFamily="34" charset="0"/>
              </a:rPr>
              <a:t>Solar Elephant (</a:t>
            </a:r>
            <a:r>
              <a:rPr kumimoji="0" lang="en-US" sz="600" b="0" i="1" u="none" strike="noStrike" cap="none" normalizeH="0" baseline="0" dirty="0" err="1" smtClean="0">
                <a:ln>
                  <a:noFill/>
                </a:ln>
                <a:solidFill>
                  <a:srgbClr val="000000"/>
                </a:solidFill>
                <a:effectLst/>
                <a:latin typeface="Open Sans"/>
                <a:cs typeface="Arial" pitchFamily="34" charset="0"/>
              </a:rPr>
              <a:t>Kabal</a:t>
            </a:r>
            <a:r>
              <a:rPr kumimoji="0" lang="en-US" sz="600" b="0" i="1" u="none" strike="noStrike" cap="none" normalizeH="0" baseline="0" dirty="0" smtClean="0">
                <a:ln>
                  <a:noFill/>
                </a:ln>
                <a:solidFill>
                  <a:srgbClr val="000000"/>
                </a:solidFill>
                <a:effectLst/>
                <a:latin typeface="Open Sans"/>
                <a:cs typeface="Arial" pitchFamily="34" charset="0"/>
              </a:rPr>
              <a:t> American Zephyr)</a:t>
            </a:r>
            <a:r>
              <a:rPr kumimoji="0" lang="en-US" sz="600" b="0" i="0" u="none" strike="noStrike" cap="none" normalizeH="0" baseline="0" dirty="0" smtClean="0">
                <a:ln>
                  <a:noFill/>
                </a:ln>
                <a:solidFill>
                  <a:srgbClr val="000000"/>
                </a:solidFill>
                <a:effectLst/>
                <a:latin typeface="Open Sans"/>
                <a:cs typeface="Arial" pitchFamily="34" charset="0"/>
              </a:rPr>
              <a:t>, 1982. Solvent transfer, fabric collage, acrylic, wood door, wood mallet, metal spring, and string on wood support; 104 x 83 x 15 3/4 inches (264.2 x 210.8 x 40 cm). Robert Rauschenberg Foundation, New York, New York. © Robert Rauschenberg Foundation / Licensed by VAGA, New York, New York.</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9E2ABAA-7D92-4E4D-BCDD-A07F644FCE02}" type="slidenum">
              <a:rPr lang="en-GB" smtClean="0"/>
              <a:t>2</a:t>
            </a:fld>
            <a:endParaRPr lang="en-GB"/>
          </a:p>
        </p:txBody>
      </p:sp>
    </p:spTree>
    <p:extLst>
      <p:ext uri="{BB962C8B-B14F-4D97-AF65-F5344CB8AC3E}">
        <p14:creationId xmlns:p14="http://schemas.microsoft.com/office/powerpoint/2010/main" val="3851604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D627F34-C34C-488A-8BA4-18C5909E0CBF}" type="datetimeFigureOut">
              <a:rPr lang="en-GB" smtClean="0"/>
              <a:t>30/11/2016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2B69A2-AAE9-47C4-B5E3-597CBB56354B}" type="slidenum">
              <a:rPr lang="en-GB" smtClean="0"/>
              <a:t>‹#›</a:t>
            </a:fld>
            <a:endParaRPr lang="en-GB"/>
          </a:p>
        </p:txBody>
      </p:sp>
    </p:spTree>
    <p:extLst>
      <p:ext uri="{BB962C8B-B14F-4D97-AF65-F5344CB8AC3E}">
        <p14:creationId xmlns:p14="http://schemas.microsoft.com/office/powerpoint/2010/main" val="2730385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D627F34-C34C-488A-8BA4-18C5909E0CBF}" type="datetimeFigureOut">
              <a:rPr lang="en-GB" smtClean="0"/>
              <a:t>30/11/2016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2B69A2-AAE9-47C4-B5E3-597CBB56354B}" type="slidenum">
              <a:rPr lang="en-GB" smtClean="0"/>
              <a:t>‹#›</a:t>
            </a:fld>
            <a:endParaRPr lang="en-GB"/>
          </a:p>
        </p:txBody>
      </p:sp>
    </p:spTree>
    <p:extLst>
      <p:ext uri="{BB962C8B-B14F-4D97-AF65-F5344CB8AC3E}">
        <p14:creationId xmlns:p14="http://schemas.microsoft.com/office/powerpoint/2010/main" val="1796215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D627F34-C34C-488A-8BA4-18C5909E0CBF}" type="datetimeFigureOut">
              <a:rPr lang="en-GB" smtClean="0"/>
              <a:t>30/11/2016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2B69A2-AAE9-47C4-B5E3-597CBB56354B}" type="slidenum">
              <a:rPr lang="en-GB" smtClean="0"/>
              <a:t>‹#›</a:t>
            </a:fld>
            <a:endParaRPr lang="en-GB"/>
          </a:p>
        </p:txBody>
      </p:sp>
    </p:spTree>
    <p:extLst>
      <p:ext uri="{BB962C8B-B14F-4D97-AF65-F5344CB8AC3E}">
        <p14:creationId xmlns:p14="http://schemas.microsoft.com/office/powerpoint/2010/main" val="1580367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D627F34-C34C-488A-8BA4-18C5909E0CBF}" type="datetimeFigureOut">
              <a:rPr lang="en-GB" smtClean="0"/>
              <a:t>30/11/2016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2B69A2-AAE9-47C4-B5E3-597CBB56354B}" type="slidenum">
              <a:rPr lang="en-GB" smtClean="0"/>
              <a:t>‹#›</a:t>
            </a:fld>
            <a:endParaRPr lang="en-GB"/>
          </a:p>
        </p:txBody>
      </p:sp>
    </p:spTree>
    <p:extLst>
      <p:ext uri="{BB962C8B-B14F-4D97-AF65-F5344CB8AC3E}">
        <p14:creationId xmlns:p14="http://schemas.microsoft.com/office/powerpoint/2010/main" val="3587346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627F34-C34C-488A-8BA4-18C5909E0CBF}" type="datetimeFigureOut">
              <a:rPr lang="en-GB" smtClean="0"/>
              <a:t>30/11/2016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2B69A2-AAE9-47C4-B5E3-597CBB56354B}" type="slidenum">
              <a:rPr lang="en-GB" smtClean="0"/>
              <a:t>‹#›</a:t>
            </a:fld>
            <a:endParaRPr lang="en-GB"/>
          </a:p>
        </p:txBody>
      </p:sp>
    </p:spTree>
    <p:extLst>
      <p:ext uri="{BB962C8B-B14F-4D97-AF65-F5344CB8AC3E}">
        <p14:creationId xmlns:p14="http://schemas.microsoft.com/office/powerpoint/2010/main" val="2913451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D627F34-C34C-488A-8BA4-18C5909E0CBF}" type="datetimeFigureOut">
              <a:rPr lang="en-GB" smtClean="0"/>
              <a:t>30/11/2016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2B69A2-AAE9-47C4-B5E3-597CBB56354B}" type="slidenum">
              <a:rPr lang="en-GB" smtClean="0"/>
              <a:t>‹#›</a:t>
            </a:fld>
            <a:endParaRPr lang="en-GB"/>
          </a:p>
        </p:txBody>
      </p:sp>
    </p:spTree>
    <p:extLst>
      <p:ext uri="{BB962C8B-B14F-4D97-AF65-F5344CB8AC3E}">
        <p14:creationId xmlns:p14="http://schemas.microsoft.com/office/powerpoint/2010/main" val="2542985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D627F34-C34C-488A-8BA4-18C5909E0CBF}" type="datetimeFigureOut">
              <a:rPr lang="en-GB" smtClean="0"/>
              <a:t>30/11/2016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52B69A2-AAE9-47C4-B5E3-597CBB56354B}" type="slidenum">
              <a:rPr lang="en-GB" smtClean="0"/>
              <a:t>‹#›</a:t>
            </a:fld>
            <a:endParaRPr lang="en-GB"/>
          </a:p>
        </p:txBody>
      </p:sp>
    </p:spTree>
    <p:extLst>
      <p:ext uri="{BB962C8B-B14F-4D97-AF65-F5344CB8AC3E}">
        <p14:creationId xmlns:p14="http://schemas.microsoft.com/office/powerpoint/2010/main" val="3718994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D627F34-C34C-488A-8BA4-18C5909E0CBF}" type="datetimeFigureOut">
              <a:rPr lang="en-GB" smtClean="0"/>
              <a:t>30/11/2016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52B69A2-AAE9-47C4-B5E3-597CBB56354B}" type="slidenum">
              <a:rPr lang="en-GB" smtClean="0"/>
              <a:t>‹#›</a:t>
            </a:fld>
            <a:endParaRPr lang="en-GB"/>
          </a:p>
        </p:txBody>
      </p:sp>
    </p:spTree>
    <p:extLst>
      <p:ext uri="{BB962C8B-B14F-4D97-AF65-F5344CB8AC3E}">
        <p14:creationId xmlns:p14="http://schemas.microsoft.com/office/powerpoint/2010/main" val="3380174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627F34-C34C-488A-8BA4-18C5909E0CBF}" type="datetimeFigureOut">
              <a:rPr lang="en-GB" smtClean="0"/>
              <a:t>30/11/2016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52B69A2-AAE9-47C4-B5E3-597CBB56354B}" type="slidenum">
              <a:rPr lang="en-GB" smtClean="0"/>
              <a:t>‹#›</a:t>
            </a:fld>
            <a:endParaRPr lang="en-GB"/>
          </a:p>
        </p:txBody>
      </p:sp>
    </p:spTree>
    <p:extLst>
      <p:ext uri="{BB962C8B-B14F-4D97-AF65-F5344CB8AC3E}">
        <p14:creationId xmlns:p14="http://schemas.microsoft.com/office/powerpoint/2010/main" val="2085759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627F34-C34C-488A-8BA4-18C5909E0CBF}" type="datetimeFigureOut">
              <a:rPr lang="en-GB" smtClean="0"/>
              <a:t>30/11/2016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2B69A2-AAE9-47C4-B5E3-597CBB56354B}" type="slidenum">
              <a:rPr lang="en-GB" smtClean="0"/>
              <a:t>‹#›</a:t>
            </a:fld>
            <a:endParaRPr lang="en-GB"/>
          </a:p>
        </p:txBody>
      </p:sp>
    </p:spTree>
    <p:extLst>
      <p:ext uri="{BB962C8B-B14F-4D97-AF65-F5344CB8AC3E}">
        <p14:creationId xmlns:p14="http://schemas.microsoft.com/office/powerpoint/2010/main" val="3663049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627F34-C34C-488A-8BA4-18C5909E0CBF}" type="datetimeFigureOut">
              <a:rPr lang="en-GB" smtClean="0"/>
              <a:t>30/11/2016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2B69A2-AAE9-47C4-B5E3-597CBB56354B}" type="slidenum">
              <a:rPr lang="en-GB" smtClean="0"/>
              <a:t>‹#›</a:t>
            </a:fld>
            <a:endParaRPr lang="en-GB"/>
          </a:p>
        </p:txBody>
      </p:sp>
    </p:spTree>
    <p:extLst>
      <p:ext uri="{BB962C8B-B14F-4D97-AF65-F5344CB8AC3E}">
        <p14:creationId xmlns:p14="http://schemas.microsoft.com/office/powerpoint/2010/main" val="343521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27F34-C34C-488A-8BA4-18C5909E0CBF}" type="datetimeFigureOut">
              <a:rPr lang="en-GB" smtClean="0"/>
              <a:t>30/11/2016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2B69A2-AAE9-47C4-B5E3-597CBB56354B}" type="slidenum">
              <a:rPr lang="en-GB" smtClean="0"/>
              <a:t>‹#›</a:t>
            </a:fld>
            <a:endParaRPr lang="en-GB"/>
          </a:p>
        </p:txBody>
      </p:sp>
    </p:spTree>
    <p:extLst>
      <p:ext uri="{BB962C8B-B14F-4D97-AF65-F5344CB8AC3E}">
        <p14:creationId xmlns:p14="http://schemas.microsoft.com/office/powerpoint/2010/main" val="2105893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tate.org.uk/learn/online-resources/glossary/i/iconography" TargetMode="External"/><Relationship Id="rId3" Type="http://schemas.openxmlformats.org/officeDocument/2006/relationships/hyperlink" Target="http://www.tate.org.uk/learn/online-resources/glossary/p/print" TargetMode="External"/><Relationship Id="rId7" Type="http://schemas.openxmlformats.org/officeDocument/2006/relationships/hyperlink" Target="http://www.tate.org.uk/learn/online-resources/glossary/r/representational" TargetMode="External"/><Relationship Id="rId2" Type="http://schemas.openxmlformats.org/officeDocument/2006/relationships/hyperlink" Target="http://www.tate.org.uk/learn/online-resources/glossary/s/sculpture" TargetMode="External"/><Relationship Id="rId1" Type="http://schemas.openxmlformats.org/officeDocument/2006/relationships/slideLayout" Target="../slideLayouts/slideLayout2.xml"/><Relationship Id="rId6" Type="http://schemas.openxmlformats.org/officeDocument/2006/relationships/hyperlink" Target="http://www.tate.org.uk/learn/online-resources/glossary/p/pop-art" TargetMode="External"/><Relationship Id="rId5" Type="http://schemas.openxmlformats.org/officeDocument/2006/relationships/hyperlink" Target="http://www.tate.org.uk/learn/online-resources/glossary/a/abstract-expressionism" TargetMode="External"/><Relationship Id="rId4" Type="http://schemas.openxmlformats.org/officeDocument/2006/relationships/hyperlink" Target="http://www.tate.org.uk/learn/online-resources/glossary/p/performance-art" TargetMode="External"/><Relationship Id="rId9"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hyperlink" Target="http://shuffle.rauschenbergfoundation.org/exhibitions/nasher/essays/Acampora_photography/#fn-26-18"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huffle.rauschenbergfoundation.org/exhibitions/nasher/essays/Acampora_photography/#fn-26-19"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Robert Rauschenberg</a:t>
            </a:r>
            <a:endParaRPr lang="en-GB" dirty="0"/>
          </a:p>
        </p:txBody>
      </p:sp>
      <p:sp>
        <p:nvSpPr>
          <p:cNvPr id="4" name="Rectangle 3"/>
          <p:cNvSpPr/>
          <p:nvPr/>
        </p:nvSpPr>
        <p:spPr>
          <a:xfrm>
            <a:off x="3779912" y="1628800"/>
            <a:ext cx="5022304" cy="3416320"/>
          </a:xfrm>
          <a:prstGeom prst="rect">
            <a:avLst/>
          </a:prstGeom>
        </p:spPr>
        <p:txBody>
          <a:bodyPr wrap="square">
            <a:spAutoFit/>
          </a:bodyPr>
          <a:lstStyle/>
          <a:p>
            <a:r>
              <a:rPr lang="en-GB" dirty="0"/>
              <a:t>American painter, </a:t>
            </a:r>
            <a:r>
              <a:rPr lang="en-GB" dirty="0">
                <a:hlinkClick r:id="rId2" tooltip="Glossary definition for 'Sculpture'"/>
              </a:rPr>
              <a:t>sculptor</a:t>
            </a:r>
            <a:r>
              <a:rPr lang="en-GB" dirty="0"/>
              <a:t>, </a:t>
            </a:r>
            <a:r>
              <a:rPr lang="en-GB" dirty="0">
                <a:hlinkClick r:id="rId3" tooltip="Glossary definition for 'Print'"/>
              </a:rPr>
              <a:t>printmaker</a:t>
            </a:r>
            <a:r>
              <a:rPr lang="en-GB" dirty="0"/>
              <a:t>, photographer and </a:t>
            </a:r>
            <a:r>
              <a:rPr lang="en-GB" dirty="0">
                <a:hlinkClick r:id="rId4" tooltip="Glossary definition for 'Performance art'"/>
              </a:rPr>
              <a:t>performance artist</a:t>
            </a:r>
            <a:r>
              <a:rPr lang="en-GB" dirty="0"/>
              <a:t>. While too much of an individualist ever to be fully a part of any movement, he acted as an important bridge between </a:t>
            </a:r>
            <a:r>
              <a:rPr lang="en-GB" dirty="0">
                <a:hlinkClick r:id="rId5" tooltip="Glossary definition for 'Abstract Expressionism'"/>
              </a:rPr>
              <a:t>Abstract Expressionism</a:t>
            </a:r>
            <a:r>
              <a:rPr lang="en-GB" dirty="0"/>
              <a:t> and </a:t>
            </a:r>
            <a:r>
              <a:rPr lang="en-GB" dirty="0">
                <a:hlinkClick r:id="rId6" tooltip="Glossary definition for 'Pop art'"/>
              </a:rPr>
              <a:t>Pop art</a:t>
            </a:r>
            <a:r>
              <a:rPr lang="en-GB" dirty="0"/>
              <a:t> and can be credited as one of the major influences in the return to favour of </a:t>
            </a:r>
            <a:r>
              <a:rPr lang="en-GB" dirty="0">
                <a:hlinkClick r:id="rId7" tooltip="Glossary definition for 'Representational'"/>
              </a:rPr>
              <a:t>representational</a:t>
            </a:r>
            <a:r>
              <a:rPr lang="en-GB" dirty="0"/>
              <a:t> art in the USA. As iconoclastic in his invention of new techniques as in his wide-ranging </a:t>
            </a:r>
            <a:r>
              <a:rPr lang="en-GB" dirty="0">
                <a:hlinkClick r:id="rId8" tooltip="Glossary definition for 'Iconography'"/>
              </a:rPr>
              <a:t>iconography</a:t>
            </a:r>
            <a:r>
              <a:rPr lang="en-GB" dirty="0"/>
              <a:t> of modern life, he suggested new possibilities that continued to be exploited by younger artists throughout the latter decades of the 20th century.</a:t>
            </a:r>
          </a:p>
        </p:txBody>
      </p:sp>
      <p:pic>
        <p:nvPicPr>
          <p:cNvPr id="5122" name="Picture 2" descr="Robert Rauschenberg ‘Almanac’, 1962&#10;Artwork © Robert Rauschenberg Foundati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0561" y="1268760"/>
            <a:ext cx="3384376" cy="52829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64937" y="5877272"/>
            <a:ext cx="4291439" cy="369332"/>
          </a:xfrm>
          <a:prstGeom prst="rect">
            <a:avLst/>
          </a:prstGeom>
          <a:noFill/>
        </p:spPr>
        <p:txBody>
          <a:bodyPr wrap="square" rtlCol="0">
            <a:spAutoFit/>
          </a:bodyPr>
          <a:lstStyle/>
          <a:p>
            <a:r>
              <a:rPr lang="en-GB" dirty="0" smtClean="0"/>
              <a:t>Almanac 1962</a:t>
            </a:r>
            <a:endParaRPr lang="en-GB" dirty="0"/>
          </a:p>
        </p:txBody>
      </p:sp>
    </p:spTree>
    <p:extLst>
      <p:ext uri="{BB962C8B-B14F-4D97-AF65-F5344CB8AC3E}">
        <p14:creationId xmlns:p14="http://schemas.microsoft.com/office/powerpoint/2010/main" val="3563671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fontScale="90000"/>
          </a:bodyPr>
          <a:lstStyle/>
          <a:p>
            <a:pPr lvl="0"/>
            <a:r>
              <a:rPr kumimoji="0" lang="en-US" b="1" i="0" u="none" strike="noStrike" cap="none" normalizeH="0" baseline="0" dirty="0" smtClean="0">
                <a:ln>
                  <a:noFill/>
                </a:ln>
                <a:solidFill>
                  <a:srgbClr val="000000"/>
                </a:solidFill>
                <a:effectLst/>
                <a:latin typeface="Lora"/>
                <a:cs typeface="Arial" pitchFamily="34" charset="0"/>
              </a:rPr>
              <a:t>Photography’s Abstraction </a:t>
            </a:r>
            <a:br>
              <a:rPr kumimoji="0" lang="en-US" b="1" i="0" u="none" strike="noStrike" cap="none" normalizeH="0" baseline="0" dirty="0" smtClean="0">
                <a:ln>
                  <a:noFill/>
                </a:ln>
                <a:solidFill>
                  <a:srgbClr val="000000"/>
                </a:solidFill>
                <a:effectLst/>
                <a:latin typeface="Lora"/>
                <a:cs typeface="Arial" pitchFamily="34" charset="0"/>
              </a:rPr>
            </a:br>
            <a:endParaRPr lang="en-GB" dirty="0"/>
          </a:p>
        </p:txBody>
      </p:sp>
      <p:sp>
        <p:nvSpPr>
          <p:cNvPr id="4" name="Rectangle 1"/>
          <p:cNvSpPr>
            <a:spLocks noChangeArrowheads="1"/>
          </p:cNvSpPr>
          <p:nvPr/>
        </p:nvSpPr>
        <p:spPr bwMode="auto">
          <a:xfrm>
            <a:off x="5364088" y="750768"/>
            <a:ext cx="3779912" cy="590671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88872" numCol="1" anchor="ctr" anchorCtr="0" compatLnSpc="1">
            <a:prstTxWarp prst="textNoShape">
              <a:avLst/>
            </a:prstTxWarp>
            <a:spAutoFit/>
          </a:bodyPr>
          <a:lstStyle/>
          <a:p>
            <a:pPr marL="0" marR="0" lvl="0" indent="446088"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Lora"/>
                <a:cs typeface="Arial" pitchFamily="34" charset="0"/>
              </a:rPr>
              <a:t>In</a:t>
            </a:r>
            <a:r>
              <a:rPr kumimoji="0" lang="en-US" sz="1400" b="0" i="1" u="none" strike="noStrike" cap="none" normalizeH="0" baseline="0" dirty="0" smtClean="0">
                <a:ln>
                  <a:noFill/>
                </a:ln>
                <a:solidFill>
                  <a:srgbClr val="000000"/>
                </a:solidFill>
                <a:effectLst/>
                <a:latin typeface="Lora"/>
                <a:cs typeface="Arial" pitchFamily="34" charset="0"/>
              </a:rPr>
              <a:t> Camera Lucida</a:t>
            </a:r>
            <a:r>
              <a:rPr kumimoji="0" lang="en-US" sz="1400" b="0" i="0" u="none" strike="noStrike" cap="none" normalizeH="0" baseline="0" dirty="0" smtClean="0">
                <a:ln>
                  <a:noFill/>
                </a:ln>
                <a:solidFill>
                  <a:srgbClr val="000000"/>
                </a:solidFill>
                <a:effectLst/>
                <a:latin typeface="Lora"/>
                <a:cs typeface="Arial" pitchFamily="34" charset="0"/>
              </a:rPr>
              <a:t>, Roland Barthes insists, “A specific photograph, in effect, is never distinguished from its referent (from what it represents), or at least it is not </a:t>
            </a:r>
            <a:r>
              <a:rPr kumimoji="0" lang="en-US" sz="1400" b="0" i="1" u="none" strike="noStrike" cap="none" normalizeH="0" baseline="0" dirty="0" smtClean="0">
                <a:ln>
                  <a:noFill/>
                </a:ln>
                <a:solidFill>
                  <a:srgbClr val="000000"/>
                </a:solidFill>
                <a:effectLst/>
                <a:latin typeface="Lora"/>
                <a:cs typeface="Arial" pitchFamily="34" charset="0"/>
              </a:rPr>
              <a:t>immediately</a:t>
            </a:r>
            <a:r>
              <a:rPr kumimoji="0" lang="en-US" sz="1400" b="0" i="0" u="none" strike="noStrike" cap="none" normalizeH="0" baseline="0" dirty="0" smtClean="0">
                <a:ln>
                  <a:noFill/>
                </a:ln>
                <a:solidFill>
                  <a:srgbClr val="000000"/>
                </a:solidFill>
                <a:effectLst/>
                <a:latin typeface="Lora"/>
                <a:cs typeface="Arial" pitchFamily="34" charset="0"/>
              </a:rPr>
              <a:t> or </a:t>
            </a:r>
            <a:r>
              <a:rPr kumimoji="0" lang="en-US" sz="1400" b="0" i="1" u="none" strike="noStrike" cap="none" normalizeH="0" baseline="0" dirty="0" smtClean="0">
                <a:ln>
                  <a:noFill/>
                </a:ln>
                <a:solidFill>
                  <a:srgbClr val="000000"/>
                </a:solidFill>
                <a:effectLst/>
                <a:latin typeface="Lora"/>
                <a:cs typeface="Arial" pitchFamily="34" charset="0"/>
              </a:rPr>
              <a:t>generally</a:t>
            </a:r>
            <a:r>
              <a:rPr kumimoji="0" lang="en-US" sz="1400" b="0" i="0" u="none" strike="noStrike" cap="none" normalizeH="0" baseline="0" dirty="0" smtClean="0">
                <a:ln>
                  <a:noFill/>
                </a:ln>
                <a:solidFill>
                  <a:srgbClr val="000000"/>
                </a:solidFill>
                <a:effectLst/>
                <a:latin typeface="Lora"/>
                <a:cs typeface="Arial" pitchFamily="34" charset="0"/>
              </a:rPr>
              <a:t> distinguished from its referent.”</a:t>
            </a:r>
            <a:r>
              <a:rPr kumimoji="0" lang="en-US" sz="1400" b="0" i="0" u="none" strike="noStrike" cap="none" normalizeH="0" baseline="30000" dirty="0" smtClean="0">
                <a:ln>
                  <a:noFill/>
                </a:ln>
                <a:solidFill>
                  <a:srgbClr val="00B8DC"/>
                </a:solidFill>
                <a:effectLst/>
                <a:latin typeface="Lora"/>
                <a:cs typeface="Arial" pitchFamily="34" charset="0"/>
                <a:hlinkClick r:id="rId3"/>
              </a:rPr>
              <a:t>18</a:t>
            </a:r>
            <a:r>
              <a:rPr kumimoji="0" lang="en-US" sz="1400" b="0" i="0" u="none" strike="noStrike" cap="none" normalizeH="0" baseline="0" dirty="0" smtClean="0">
                <a:ln>
                  <a:noFill/>
                </a:ln>
                <a:solidFill>
                  <a:srgbClr val="000000"/>
                </a:solidFill>
                <a:effectLst/>
                <a:latin typeface="Lora"/>
                <a:cs typeface="Arial" pitchFamily="34" charset="0"/>
              </a:rPr>
              <a:t> Barthes asks his audience to take into account the processes of framing, lighting, exposure, printing, and cropping, emphasizing that even the most straightforward photograph is always an abstraction of reality. Rauschenberg considered the process to be even more direct. “What you see in front of you is a fact,” he commented. “You click when you believe it’s the truth.” He went on to note that “information is waiting to become in essence a concentration . . . [that] can be projected back into real life, into your recognition.”</a:t>
            </a:r>
            <a:r>
              <a:rPr kumimoji="0" lang="en-US" sz="1400" b="0" i="0" u="none" strike="noStrike" cap="none" normalizeH="0" baseline="30000" dirty="0" smtClean="0">
                <a:ln>
                  <a:noFill/>
                </a:ln>
                <a:solidFill>
                  <a:srgbClr val="00B8DC"/>
                </a:solidFill>
                <a:effectLst/>
                <a:latin typeface="Lora"/>
                <a:cs typeface="Arial" pitchFamily="34" charset="0"/>
                <a:hlinkClick r:id="rId4"/>
              </a:rPr>
              <a:t>19</a:t>
            </a:r>
            <a:r>
              <a:rPr kumimoji="0" lang="en-US" sz="1400" b="0" i="0" u="none" strike="noStrike" cap="none" normalizeH="0" baseline="0" dirty="0" smtClean="0">
                <a:ln>
                  <a:noFill/>
                </a:ln>
                <a:solidFill>
                  <a:srgbClr val="000000"/>
                </a:solidFill>
                <a:effectLst/>
                <a:latin typeface="Lora"/>
                <a:cs typeface="Arial" pitchFamily="34" charset="0"/>
              </a:rPr>
              <a:t>Despite his inclination to evoke a strenuously reliable image of reality, albeit highly condensed, Rauschenberg’s photographic truth lent itself to abstraction through the processes of transference, </a:t>
            </a:r>
            <a:r>
              <a:rPr kumimoji="0" lang="en-US" sz="1400" b="0" i="0" u="none" strike="noStrike" cap="none" normalizeH="0" baseline="0" dirty="0" err="1" smtClean="0">
                <a:ln>
                  <a:noFill/>
                </a:ln>
                <a:solidFill>
                  <a:srgbClr val="000000"/>
                </a:solidFill>
                <a:effectLst/>
                <a:latin typeface="Lora"/>
                <a:cs typeface="Arial" pitchFamily="34" charset="0"/>
              </a:rPr>
              <a:t>recontextualization</a:t>
            </a:r>
            <a:r>
              <a:rPr kumimoji="0" lang="en-US" sz="1400" b="0" i="0" u="none" strike="noStrike" cap="none" normalizeH="0" baseline="0" dirty="0" smtClean="0">
                <a:ln>
                  <a:noFill/>
                </a:ln>
                <a:solidFill>
                  <a:srgbClr val="000000"/>
                </a:solidFill>
                <a:effectLst/>
                <a:latin typeface="Lora"/>
                <a:cs typeface="Arial" pitchFamily="34" charset="0"/>
              </a:rPr>
              <a:t>, juxtaposition, and fragmentation, and his insistence to actively involve viewers in the creation of a work’s meaning. </a:t>
            </a:r>
            <a:endParaRPr kumimoji="0" lang="en-US" sz="1400" b="0" i="0" u="none" strike="noStrike" cap="none" normalizeH="0" baseline="0" dirty="0" smtClean="0">
              <a:ln>
                <a:noFill/>
              </a:ln>
              <a:solidFill>
                <a:srgbClr val="000000"/>
              </a:solidFill>
              <a:effectLst/>
              <a:latin typeface="Open Sans"/>
              <a:cs typeface="Arial" pitchFamily="34" charset="0"/>
            </a:endParaRPr>
          </a:p>
        </p:txBody>
      </p:sp>
      <p:pic>
        <p:nvPicPr>
          <p:cNvPr id="2050" name="Picture 2" descr="http://shuffle.rauschenbergfoundation.org/images/made/assets/images/82_002_629_750_8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692696"/>
            <a:ext cx="4872633" cy="5809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17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5013176"/>
            <a:ext cx="8075240" cy="1112987"/>
          </a:xfrm>
        </p:spPr>
        <p:txBody>
          <a:bodyPr>
            <a:normAutofit fontScale="85000" lnSpcReduction="20000"/>
          </a:bodyPr>
          <a:lstStyle/>
          <a:p>
            <a:pPr marL="0" indent="0">
              <a:buNone/>
            </a:pPr>
            <a:r>
              <a:rPr lang="en-GB" b="1" dirty="0"/>
              <a:t>Robert Rauschenberg</a:t>
            </a:r>
            <a:r>
              <a:rPr lang="en-GB" dirty="0"/>
              <a:t> (1925–2008), </a:t>
            </a:r>
            <a:r>
              <a:rPr lang="en-GB" i="1" dirty="0"/>
              <a:t>Meditative March (Runt)</a:t>
            </a:r>
            <a:r>
              <a:rPr lang="en-GB" dirty="0"/>
              <a:t>, 2007. Inkjet pigment transfer on </a:t>
            </a:r>
            <a:r>
              <a:rPr lang="en-GB" dirty="0" err="1"/>
              <a:t>polylaminate</a:t>
            </a:r>
            <a:r>
              <a:rPr lang="en-GB" dirty="0"/>
              <a:t>, 61 x 73 1/2 (154.9 x 186.7 cm).</a:t>
            </a:r>
          </a:p>
        </p:txBody>
      </p:sp>
      <p:sp>
        <p:nvSpPr>
          <p:cNvPr id="4" name="Rectangle 3"/>
          <p:cNvSpPr/>
          <p:nvPr/>
        </p:nvSpPr>
        <p:spPr>
          <a:xfrm>
            <a:off x="4985792" y="607487"/>
            <a:ext cx="4158208" cy="3970318"/>
          </a:xfrm>
          <a:prstGeom prst="rect">
            <a:avLst/>
          </a:prstGeom>
        </p:spPr>
        <p:txBody>
          <a:bodyPr wrap="square">
            <a:spAutoFit/>
          </a:bodyPr>
          <a:lstStyle/>
          <a:p>
            <a:r>
              <a:rPr lang="en-GB" dirty="0"/>
              <a:t>Rauschenberg brings together photographs of elephants, an image of a turtle, fortune telling signs, a no trespassing sign, and photographs of a blue fire hydrant. Laurence </a:t>
            </a:r>
            <a:r>
              <a:rPr lang="en-GB" dirty="0" err="1"/>
              <a:t>Getford</a:t>
            </a:r>
            <a:r>
              <a:rPr lang="en-GB" dirty="0"/>
              <a:t>, Rauschenberg’s former studio assistant, noted that when Rauschenberg was unable to move about freely in his later years, he dispatched his assistants with cameras, instructing them to take photographs of “uninteresting things,” emphasizing his belief that “the unimportant was as important as the important.”</a:t>
            </a:r>
          </a:p>
        </p:txBody>
      </p:sp>
      <p:pic>
        <p:nvPicPr>
          <p:cNvPr id="3074" name="Picture 2" descr="http://shuffle.rauschenbergfoundation.org/images/made/assets/images/207_016_720_597_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4" y="537299"/>
            <a:ext cx="4890704" cy="4055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377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60232" y="836712"/>
            <a:ext cx="2232248" cy="4896544"/>
          </a:xfrm>
        </p:spPr>
        <p:txBody>
          <a:bodyPr>
            <a:normAutofit fontScale="47500" lnSpcReduction="20000"/>
          </a:bodyPr>
          <a:lstStyle/>
          <a:p>
            <a:r>
              <a:rPr lang="en-GB" b="1" dirty="0"/>
              <a:t>Robert Rauschenberg</a:t>
            </a:r>
            <a:r>
              <a:rPr lang="en-GB" dirty="0"/>
              <a:t> (1925–2008), </a:t>
            </a:r>
            <a:r>
              <a:rPr lang="en-GB" i="1" dirty="0"/>
              <a:t>Untitled</a:t>
            </a:r>
            <a:r>
              <a:rPr lang="en-GB" dirty="0"/>
              <a:t>, 1984. </a:t>
            </a:r>
            <a:r>
              <a:rPr lang="en-GB" dirty="0" err="1"/>
              <a:t>Screenprint</a:t>
            </a:r>
            <a:r>
              <a:rPr lang="en-GB" dirty="0"/>
              <a:t> with fabric and photo collage on hand-cut paper, edition 9/75, 31 7/8 x 26 3/8 inches (81 x 67 cm). Collection of the </a:t>
            </a:r>
            <a:r>
              <a:rPr lang="en-GB" dirty="0" err="1"/>
              <a:t>Nasher</a:t>
            </a:r>
            <a:r>
              <a:rPr lang="en-GB" dirty="0"/>
              <a:t> Museum of Art at Duke University, Durham, North Carolina. Gift of Blake Byrne (T’57), Susan and David </a:t>
            </a:r>
            <a:r>
              <a:rPr lang="en-GB" dirty="0" err="1"/>
              <a:t>Gersh</a:t>
            </a:r>
            <a:r>
              <a:rPr lang="en-GB" dirty="0"/>
              <a:t>, Bea </a:t>
            </a:r>
            <a:r>
              <a:rPr lang="en-GB" dirty="0" err="1"/>
              <a:t>Gersh</a:t>
            </a:r>
            <a:r>
              <a:rPr lang="en-GB" dirty="0"/>
              <a:t>, and Carol and David </a:t>
            </a:r>
            <a:r>
              <a:rPr lang="en-GB" dirty="0" err="1"/>
              <a:t>Appel</a:t>
            </a:r>
            <a:r>
              <a:rPr lang="en-GB" dirty="0"/>
              <a:t>; 2006.9.1. © Robert Rauschenberg Foundation / Licensed by VAGA, New York, New York. Photo by Peter Paul </a:t>
            </a:r>
            <a:r>
              <a:rPr lang="en-GB" dirty="0" err="1"/>
              <a:t>Geoffrion</a:t>
            </a:r>
            <a:r>
              <a:rPr lang="en-GB" dirty="0"/>
              <a:t>.</a:t>
            </a:r>
          </a:p>
        </p:txBody>
      </p:sp>
      <p:pic>
        <p:nvPicPr>
          <p:cNvPr id="1026" name="Picture 2" descr="http://shuffle.rauschenbergfoundation.org/images/made/assets/images/84_E011DN_614_750_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16632"/>
            <a:ext cx="5344294" cy="6528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830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67544" y="5547036"/>
            <a:ext cx="8219256" cy="579127"/>
          </a:xfrm>
        </p:spPr>
        <p:txBody>
          <a:bodyPr/>
          <a:lstStyle/>
          <a:p>
            <a:pPr marL="0" indent="0">
              <a:buNone/>
            </a:pPr>
            <a:r>
              <a:rPr lang="en-GB" dirty="0" smtClean="0"/>
              <a:t>Water Stop 1968</a:t>
            </a:r>
            <a:endParaRPr lang="en-GB" dirty="0"/>
          </a:p>
        </p:txBody>
      </p:sp>
      <p:pic>
        <p:nvPicPr>
          <p:cNvPr id="4098" name="Picture 2" descr="http://www.tate.org.uk/art/images/work/P/P07/P07444_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60648"/>
            <a:ext cx="9133736" cy="5286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223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68144" y="620688"/>
            <a:ext cx="2818656" cy="5505475"/>
          </a:xfrm>
        </p:spPr>
        <p:txBody>
          <a:bodyPr>
            <a:normAutofit/>
          </a:bodyPr>
          <a:lstStyle/>
          <a:p>
            <a:pPr marL="0" indent="0">
              <a:buNone/>
            </a:pPr>
            <a:r>
              <a:rPr lang="en-GB" sz="1800" dirty="0"/>
              <a:t>Booster, 1967</a:t>
            </a:r>
          </a:p>
        </p:txBody>
      </p:sp>
      <p:pic>
        <p:nvPicPr>
          <p:cNvPr id="6146" name="Picture 2" descr="https://lh3.googleusercontent.com/-LQ8SskaWRfs/TY4WKu06ARI/AAAAAAAAAvU/JToRfqC-7Ak/s400/1-Rauschenberg_Booster-1967%252BGreiman_DQ133-1987_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5178524" cy="6239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974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4088" y="1484784"/>
            <a:ext cx="2890664" cy="2650306"/>
          </a:xfrm>
        </p:spPr>
        <p:txBody>
          <a:bodyPr>
            <a:normAutofit/>
          </a:bodyPr>
          <a:lstStyle/>
          <a:p>
            <a:r>
              <a:rPr lang="en-GB" sz="2000" dirty="0" smtClean="0"/>
              <a:t>Robert Rauschenberg: Tracer,1963, Oil and silkscreen on canvas</a:t>
            </a:r>
            <a:endParaRPr lang="en-GB" sz="2000" dirty="0"/>
          </a:p>
        </p:txBody>
      </p:sp>
      <p:pic>
        <p:nvPicPr>
          <p:cNvPr id="7169" name="Picture 1" descr="http://www.earle-brown.org/images/F84-70_Rauschenberg-Tracer_fro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88640"/>
            <a:ext cx="4536504" cy="6367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04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112</Words>
  <Application>Microsoft Office PowerPoint</Application>
  <PresentationFormat>On-screen Show (4:3)</PresentationFormat>
  <Paragraphs>13</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Robert Rauschenberg</vt:lpstr>
      <vt:lpstr>Photography’s Abstraction  </vt:lpstr>
      <vt:lpstr>PowerPoint Presentation</vt:lpstr>
      <vt:lpstr>PowerPoint Presentation</vt:lpstr>
      <vt:lpstr>PowerPoint Presentation</vt:lpstr>
      <vt:lpstr>PowerPoint Presentation</vt:lpstr>
      <vt:lpstr>Robert Rauschenberg: Tracer,1963, Oil and silkscreen on canvas</vt:lpstr>
    </vt:vector>
  </TitlesOfParts>
  <Company>MHCHS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Photography’s Abstraction</dc:title>
  <dc:creator>mhodgson</dc:creator>
  <cp:lastModifiedBy>mhodgson</cp:lastModifiedBy>
  <cp:revision>2</cp:revision>
  <cp:lastPrinted>2016-11-30T10:46:08Z</cp:lastPrinted>
  <dcterms:created xsi:type="dcterms:W3CDTF">2016-11-30T10:19:23Z</dcterms:created>
  <dcterms:modified xsi:type="dcterms:W3CDTF">2016-11-30T10:46:23Z</dcterms:modified>
</cp:coreProperties>
</file>